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microsoft.com/office/2020/02/relationships/classificationlabels" Target="docMetadata/LabelInfo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84" r:id="rId1"/>
    <p:sldMasterId id="2147483688" r:id="rId2"/>
    <p:sldMasterId id="2147483687" r:id="rId3"/>
    <p:sldMasterId id="2147483686" r:id="rId4"/>
  </p:sldMasterIdLst>
  <p:notesMasterIdLst>
    <p:notesMasterId r:id="rId30"/>
  </p:notesMasterIdLst>
  <p:handoutMasterIdLst>
    <p:handoutMasterId r:id="rId31"/>
  </p:handoutMasterIdLst>
  <p:sldIdLst>
    <p:sldId id="485" r:id="rId5"/>
    <p:sldId id="1752" r:id="rId6"/>
    <p:sldId id="1754" r:id="rId7"/>
    <p:sldId id="1777" r:id="rId8"/>
    <p:sldId id="1776" r:id="rId9"/>
    <p:sldId id="1761" r:id="rId10"/>
    <p:sldId id="1763" r:id="rId11"/>
    <p:sldId id="1764" r:id="rId12"/>
    <p:sldId id="1767" r:id="rId13"/>
    <p:sldId id="1766" r:id="rId14"/>
    <p:sldId id="1765" r:id="rId15"/>
    <p:sldId id="1775" r:id="rId16"/>
    <p:sldId id="1755" r:id="rId17"/>
    <p:sldId id="1757" r:id="rId18"/>
    <p:sldId id="1756" r:id="rId19"/>
    <p:sldId id="1778" r:id="rId20"/>
    <p:sldId id="1769" r:id="rId21"/>
    <p:sldId id="1772" r:id="rId22"/>
    <p:sldId id="1773" r:id="rId23"/>
    <p:sldId id="1774" r:id="rId24"/>
    <p:sldId id="1779" r:id="rId25"/>
    <p:sldId id="1758" r:id="rId26"/>
    <p:sldId id="517" r:id="rId27"/>
    <p:sldId id="1768" r:id="rId28"/>
    <p:sldId id="1780" r:id="rId29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 Narrow" panose="020B060602020203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1152">
          <p15:clr>
            <a:srgbClr val="A4A3A4"/>
          </p15:clr>
        </p15:guide>
        <p15:guide id="2" orient="horz" pos="3744">
          <p15:clr>
            <a:srgbClr val="A4A3A4"/>
          </p15:clr>
        </p15:guide>
        <p15:guide id="3" pos="2880">
          <p15:clr>
            <a:srgbClr val="A4A3A4"/>
          </p15:clr>
        </p15:guide>
        <p15:guide id="4" pos="288">
          <p15:clr>
            <a:srgbClr val="A4A3A4"/>
          </p15:clr>
        </p15:guide>
        <p15:guide id="5" pos="5472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ean P Fitzwater" initials="SPF" lastIdx="1" clrIdx="0">
    <p:extLst>
      <p:ext uri="{19B8F6BF-5375-455C-9EA6-DF929625EA0E}">
        <p15:presenceInfo xmlns:p15="http://schemas.microsoft.com/office/powerpoint/2012/main" userId="S::SEAN.P.FITZWATER@kp.org::05524a30-91f8-4a5a-9a5b-bf74fd18d156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2E8E1"/>
    <a:srgbClr val="EAF4F0"/>
    <a:srgbClr val="FC9804"/>
    <a:srgbClr val="FC8004"/>
    <a:srgbClr val="7D3815"/>
    <a:srgbClr val="39531D"/>
    <a:srgbClr val="216A8B"/>
    <a:srgbClr val="78BEDE"/>
    <a:srgbClr val="C0C0C0"/>
    <a:srgbClr val="5F5F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3614A4C-61D3-4860-AB3D-D7D1E754F443}" v="5" dt="2023-10-16T18:44:39.205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375" autoAdjust="0"/>
    <p:restoredTop sz="91881" autoAdjust="0"/>
  </p:normalViewPr>
  <p:slideViewPr>
    <p:cSldViewPr snapToGrid="0" snapToObjects="1">
      <p:cViewPr varScale="1">
        <p:scale>
          <a:sx n="114" d="100"/>
          <a:sy n="114" d="100"/>
        </p:scale>
        <p:origin x="1308" y="102"/>
      </p:cViewPr>
      <p:guideLst>
        <p:guide orient="horz" pos="1152"/>
        <p:guide orient="horz" pos="3744"/>
        <p:guide pos="2880"/>
        <p:guide pos="288"/>
        <p:guide pos="5472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96" d="100"/>
          <a:sy n="96" d="100"/>
        </p:scale>
        <p:origin x="-3606" y="-96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commentAuthors" Target="commentAuthor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slideMaster" Target="slideMasters/slideMaster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8834" name="Rectangle 2">
            <a:extLst>
              <a:ext uri="{FF2B5EF4-FFF2-40B4-BE49-F238E27FC236}">
                <a16:creationId xmlns:a16="http://schemas.microsoft.com/office/drawing/2014/main" id="{44F77486-CAD6-4C72-A42E-D474B06D2C77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48835" name="Rectangle 3">
            <a:extLst>
              <a:ext uri="{FF2B5EF4-FFF2-40B4-BE49-F238E27FC236}">
                <a16:creationId xmlns:a16="http://schemas.microsoft.com/office/drawing/2014/main" id="{226F263E-73D6-4E07-8785-31D1BA1CFB29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48836" name="Rectangle 4">
            <a:extLst>
              <a:ext uri="{FF2B5EF4-FFF2-40B4-BE49-F238E27FC236}">
                <a16:creationId xmlns:a16="http://schemas.microsoft.com/office/drawing/2014/main" id="{AC86B1EE-F5EA-4B45-B4FE-71698E4E3F4C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l" eaLnBrk="1" hangingPunct="1">
              <a:defRPr sz="10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248837" name="Rectangle 5">
            <a:extLst>
              <a:ext uri="{FF2B5EF4-FFF2-40B4-BE49-F238E27FC236}">
                <a16:creationId xmlns:a16="http://schemas.microsoft.com/office/drawing/2014/main" id="{14D89500-1ACF-40CE-A091-4654735A4D64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000">
                <a:latin typeface="Arial" panose="020B0604020202020204" pitchFamily="34" charset="0"/>
              </a:defRPr>
            </a:lvl1pPr>
          </a:lstStyle>
          <a:p>
            <a:fld id="{51B61D04-D3D5-445A-8CEA-4197DF1B0659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>
            <a:extLst>
              <a:ext uri="{FF2B5EF4-FFF2-40B4-BE49-F238E27FC236}">
                <a16:creationId xmlns:a16="http://schemas.microsoft.com/office/drawing/2014/main" id="{833E14D9-7553-4227-BC9F-2665720BE5CE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546" tIns="46273" rIns="92546" bIns="46273" numCol="1" anchor="t" anchorCtr="0" compatLnSpc="1">
            <a:prstTxWarp prst="textNoShape">
              <a:avLst/>
            </a:prstTxWarp>
          </a:bodyPr>
          <a:lstStyle>
            <a:lvl1pPr algn="l" defTabSz="925513" eaLnBrk="1" hangingPunct="1">
              <a:defRPr sz="10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171" name="Rectangle 3">
            <a:extLst>
              <a:ext uri="{FF2B5EF4-FFF2-40B4-BE49-F238E27FC236}">
                <a16:creationId xmlns:a16="http://schemas.microsoft.com/office/drawing/2014/main" id="{D236D53C-3B66-41BF-AC8B-3BBC6C7267F8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970338" y="0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546" tIns="46273" rIns="92546" bIns="46273" numCol="1" anchor="t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0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2A43C223-6493-42D6-9160-20A3021581BC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82688" y="698500"/>
            <a:ext cx="4646612" cy="348456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7173" name="Rectangle 5">
            <a:extLst>
              <a:ext uri="{FF2B5EF4-FFF2-40B4-BE49-F238E27FC236}">
                <a16:creationId xmlns:a16="http://schemas.microsoft.com/office/drawing/2014/main" id="{85B4D384-6F74-443C-8808-2E56B6184047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1675" y="4416425"/>
            <a:ext cx="5607050" cy="4181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546" tIns="46273" rIns="92546" bIns="4627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noProof="0"/>
              <a:t>Click to edit Master text styles</a:t>
            </a:r>
          </a:p>
          <a:p>
            <a:pPr lvl="1"/>
            <a:r>
              <a:rPr lang="en-US" altLang="en-US" noProof="0"/>
              <a:t>Second level</a:t>
            </a:r>
          </a:p>
          <a:p>
            <a:pPr lvl="2"/>
            <a:r>
              <a:rPr lang="en-US" altLang="en-US" noProof="0"/>
              <a:t>Third level</a:t>
            </a:r>
          </a:p>
          <a:p>
            <a:pPr lvl="3"/>
            <a:r>
              <a:rPr lang="en-US" altLang="en-US" noProof="0"/>
              <a:t>Fourth level</a:t>
            </a:r>
          </a:p>
          <a:p>
            <a:pPr lvl="4"/>
            <a:r>
              <a:rPr lang="en-US" altLang="en-US" noProof="0"/>
              <a:t>Fifth level</a:t>
            </a:r>
          </a:p>
        </p:txBody>
      </p:sp>
      <p:sp>
        <p:nvSpPr>
          <p:cNvPr id="7174" name="Rectangle 6">
            <a:extLst>
              <a:ext uri="{FF2B5EF4-FFF2-40B4-BE49-F238E27FC236}">
                <a16:creationId xmlns:a16="http://schemas.microsoft.com/office/drawing/2014/main" id="{7BF29A3F-1521-44C9-BF51-867D84C7BBD5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546" tIns="46273" rIns="92546" bIns="46273" numCol="1" anchor="b" anchorCtr="0" compatLnSpc="1">
            <a:prstTxWarp prst="textNoShape">
              <a:avLst/>
            </a:prstTxWarp>
          </a:bodyPr>
          <a:lstStyle>
            <a:lvl1pPr algn="l" defTabSz="925513" eaLnBrk="1" hangingPunct="1">
              <a:defRPr sz="1000">
                <a:latin typeface="Arial" panose="020B0604020202020204" pitchFamily="34" charset="0"/>
                <a:cs typeface="+mn-cs"/>
              </a:defRPr>
            </a:lvl1pPr>
          </a:lstStyle>
          <a:p>
            <a:pPr>
              <a:defRPr/>
            </a:pPr>
            <a:endParaRPr lang="en-US" altLang="en-US" dirty="0"/>
          </a:p>
        </p:txBody>
      </p:sp>
      <p:sp>
        <p:nvSpPr>
          <p:cNvPr id="7175" name="Rectangle 7">
            <a:extLst>
              <a:ext uri="{FF2B5EF4-FFF2-40B4-BE49-F238E27FC236}">
                <a16:creationId xmlns:a16="http://schemas.microsoft.com/office/drawing/2014/main" id="{8C57CEA7-5782-4298-B80C-7FB022B96D31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0338" y="8829675"/>
            <a:ext cx="3038475" cy="4651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546" tIns="46273" rIns="92546" bIns="46273" numCol="1" anchor="b" anchorCtr="0" compatLnSpc="1">
            <a:prstTxWarp prst="textNoShape">
              <a:avLst/>
            </a:prstTxWarp>
          </a:bodyPr>
          <a:lstStyle>
            <a:lvl1pPr algn="r" defTabSz="925513" eaLnBrk="1" hangingPunct="1">
              <a:defRPr sz="1000">
                <a:latin typeface="Arial" panose="020B0604020202020204" pitchFamily="34" charset="0"/>
              </a:defRPr>
            </a:lvl1pPr>
          </a:lstStyle>
          <a:p>
            <a:fld id="{C34C44BC-1819-4F26-BD58-77E4136DBA43}" type="slidenum">
              <a:rPr lang="en-US" altLang="en-US"/>
              <a:pPr/>
              <a:t>‹#›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lnSpc>
        <a:spcPct val="95000"/>
      </a:lnSpc>
      <a:spcBef>
        <a:spcPct val="35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lnSpc>
        <a:spcPct val="95000"/>
      </a:lnSpc>
      <a:spcBef>
        <a:spcPct val="35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lnSpc>
        <a:spcPct val="95000"/>
      </a:lnSpc>
      <a:spcBef>
        <a:spcPct val="35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lnSpc>
        <a:spcPct val="95000"/>
      </a:lnSpc>
      <a:spcBef>
        <a:spcPct val="35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lnSpc>
        <a:spcPct val="95000"/>
      </a:lnSpc>
      <a:spcBef>
        <a:spcPct val="35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2C2EE7B-5C5D-4EDA-B941-9E938737F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B216DCE1-663F-4C5B-A386-08EBF82804D7}" type="slidenum">
              <a:rPr lang="en-US" altLang="en-US">
                <a:latin typeface="Arial" panose="020B0604020202020204" pitchFamily="34" charset="0"/>
              </a:rPr>
              <a:pPr algn="r"/>
              <a:t>1</a:t>
            </a:fld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77729CC-7D63-4A6F-8E63-3EF1A0FB43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5750B24-F5F8-40C9-85BF-A1D2BF84C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7">
            <a:extLst>
              <a:ext uri="{FF2B5EF4-FFF2-40B4-BE49-F238E27FC236}">
                <a16:creationId xmlns:a16="http://schemas.microsoft.com/office/drawing/2014/main" id="{42C2EE7B-5C5D-4EDA-B941-9E938737F54F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 defTabSz="925513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defTabSz="92551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B216DCE1-663F-4C5B-A386-08EBF82804D7}" type="slidenum">
              <a:rPr lang="en-US" altLang="en-US">
                <a:latin typeface="Arial" panose="020B0604020202020204" pitchFamily="34" charset="0"/>
              </a:rPr>
              <a:pPr algn="r"/>
              <a:t>23</a:t>
            </a:fld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22531" name="Rectangle 2">
            <a:extLst>
              <a:ext uri="{FF2B5EF4-FFF2-40B4-BE49-F238E27FC236}">
                <a16:creationId xmlns:a16="http://schemas.microsoft.com/office/drawing/2014/main" id="{F77729CC-7D63-4A6F-8E63-3EF1A0FB43FC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2532" name="Rectangle 3">
            <a:extLst>
              <a:ext uri="{FF2B5EF4-FFF2-40B4-BE49-F238E27FC236}">
                <a16:creationId xmlns:a16="http://schemas.microsoft.com/office/drawing/2014/main" id="{55750B24-F5F8-40C9-85BF-A1D2BF84C62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822381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9EFB3-7E9E-4D2F-B05A-583BE9CD574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C000DA1-5B0E-4BB1-ABAF-A8860A61E4A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0826921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32A86C-6338-4C28-9EB3-F1B3763AD9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E4BA49-B8DF-440B-8AF7-87E7025DD4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315072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E321B7-185F-4963-B5A1-B87BFCFCA6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FDAF7FD-C44B-45A7-AE9D-DCBE9218933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613223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851B4F-D2C1-4459-8857-B4D4792C3A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E9FA7F-739D-43FB-935E-BAA1C5A2D73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5613" y="1600200"/>
            <a:ext cx="3695700" cy="1330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C67A29D-062B-43B3-995F-D7599F66428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303713" y="1600200"/>
            <a:ext cx="3695700" cy="133032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9010176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60F74-741F-4CC9-9A51-B554804016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DDFFEB-45A0-42C8-BC83-6556ACCD400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48D69D1-438D-4904-A2BA-BF17EF13C50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28336C-A436-4553-994F-5A6215EB0AD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3ED031B-AF5F-4F8A-9E44-B14EE2A435E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711456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361348-9E4D-4F10-8958-CF9C0FE87E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430729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95112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5D1DCE-88CD-4A12-8EC8-56CD07CE3F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55BE26-1DA1-4983-83EC-579A3C65D35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7ADF25B-F871-41E9-B466-284754DFCF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5131357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6CBC22-13D0-4676-94BB-4B6366E54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D16EC89-702E-4DD8-BA41-1F4142C3A1B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89A5D08-D2DC-4A8B-B032-852149B33DF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1973448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653CCF-0937-41B0-B1B7-771D760F2C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F05092A-0893-4226-B850-356A4F1B309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599282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D11C85-0DB3-46DA-A70D-94C0D9343AE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113463" y="952500"/>
            <a:ext cx="1885950" cy="19780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23F0F3A-BC34-4945-8DEC-A295E8DDE81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5613" y="952500"/>
            <a:ext cx="5505450" cy="19780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84469739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CEBB50-C71D-40D5-80B0-1CDC718E567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72040DF-AF53-48DE-9FCD-3EECFDD4E26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167319694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C586C1-F68C-4050-85AA-78D50BC0FD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3D0663-CCB4-4CE5-B581-E19541C2A6D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3008745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D528B7-4F36-4DD6-BF4C-CF76A2326B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E5F6F59-F999-474A-B532-0AD6E6ECE6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5001202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0F484-BA73-4A72-8BB4-384CF4D3A8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18A7F1-744B-466D-A420-FD722091C52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AC2EEA-9E7E-438F-A36B-485E95B022A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70792610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3C73-FADE-4558-BA57-7182DD071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A3F66-AF5A-4662-89B3-D177ADE1F3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2FB7A1C-3D76-49C3-9E70-66115151F5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71C6F37-C471-4CFC-BC33-1C4002BE5EB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7E79517-01A7-4130-8560-60E8895E09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5086711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CBE073-D415-49FC-81C4-B7F66E6F7A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51097058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490044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2054F-5420-4DCA-8B1A-CCF35864ED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133DDD-3C4A-4F08-8BDC-720800E975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A03317-83E8-4F7E-B361-2528D423D5F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43429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891D2B-E87F-45D3-8C64-2A17DECD2F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5AE4E6B-03D2-4872-ACC4-49417F957A7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E4C2FA-9158-4398-BB7D-4C9C398D826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509297036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30B89C-1D20-4B14-9B97-2B04983BC1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5E8154-A9CA-4E8E-A6C2-FD1FF3DAAA2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4961994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5914987-0058-41FD-ADA9-D6D0625D2D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500813" y="1825625"/>
            <a:ext cx="2014537" cy="43513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71551D1-0E90-41B3-9ADF-3501690C6F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1825625"/>
            <a:ext cx="5891213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7324551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430FA4-F4C8-4ADE-A1A8-2A72425CFDD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845948-609A-49A1-B075-B7A3F0C7471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67AB979E-97D0-4376-AFAB-A98F597D6BC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D880170A-0F14-4101-BE7D-35A76845B0B5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Rectangle 52">
            <a:extLst>
              <a:ext uri="{FF2B5EF4-FFF2-40B4-BE49-F238E27FC236}">
                <a16:creationId xmlns:a16="http://schemas.microsoft.com/office/drawing/2014/main" id="{B3485665-3C10-47F0-B675-DC4741E6F8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6" name="Rectangle 53">
            <a:extLst>
              <a:ext uri="{FF2B5EF4-FFF2-40B4-BE49-F238E27FC236}">
                <a16:creationId xmlns:a16="http://schemas.microsoft.com/office/drawing/2014/main" id="{605DF9F9-0CDE-4466-A35E-9FD9940A2CC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9567B03-874B-437B-A3AE-C5BC103B3A5A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673075356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A99CA-3A97-49B3-B1E0-0E39D4C8B5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AF619-E585-498B-BDB6-0C73A4D98F3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E1A3935C-8B7B-4304-B1D7-6B22E3786252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1D56884-2803-493D-B1F4-CEBD38C7192F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Rectangle 52">
            <a:extLst>
              <a:ext uri="{FF2B5EF4-FFF2-40B4-BE49-F238E27FC236}">
                <a16:creationId xmlns:a16="http://schemas.microsoft.com/office/drawing/2014/main" id="{DCBAA089-4B33-4956-AE7B-DF625E4BB17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6" name="Rectangle 53">
            <a:extLst>
              <a:ext uri="{FF2B5EF4-FFF2-40B4-BE49-F238E27FC236}">
                <a16:creationId xmlns:a16="http://schemas.microsoft.com/office/drawing/2014/main" id="{F7A7B5F0-E666-426F-8680-723EBC1901E5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4FD408-660D-40F1-8E1E-5918E34ACEBC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493935849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778260-DBDD-4FC1-8080-5A25F8C443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C876705-E1BF-4BE2-B17C-A716D43DA7C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C0093A6B-E867-4CD4-889B-C9A3903A754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DA1174-5F0D-466E-824A-06DA069BD4F8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Rectangle 52">
            <a:extLst>
              <a:ext uri="{FF2B5EF4-FFF2-40B4-BE49-F238E27FC236}">
                <a16:creationId xmlns:a16="http://schemas.microsoft.com/office/drawing/2014/main" id="{A161B9F7-F82C-484E-9CCD-55ABEB25C7D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6" name="Rectangle 53">
            <a:extLst>
              <a:ext uri="{FF2B5EF4-FFF2-40B4-BE49-F238E27FC236}">
                <a16:creationId xmlns:a16="http://schemas.microsoft.com/office/drawing/2014/main" id="{41B8B7E5-E3EC-4273-A843-88CF80FAD88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56D35B3-5E32-40BC-B6FC-BAC2AFA8C4AD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114392557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359E67-4239-41B5-B26F-4A61DA207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4F071A5-9C68-41EC-9CE9-3D576EB369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736725"/>
            <a:ext cx="4038600" cy="18272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770CCDE-0564-452F-9CA8-BDB443314D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736725"/>
            <a:ext cx="4038600" cy="18272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79C6EE54-EDEB-4AF6-BB5C-353FA51E128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35284FF-492A-4704-802F-89AE69CB338F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Rectangle 52">
            <a:extLst>
              <a:ext uri="{FF2B5EF4-FFF2-40B4-BE49-F238E27FC236}">
                <a16:creationId xmlns:a16="http://schemas.microsoft.com/office/drawing/2014/main" id="{1EBC3DA7-AEA0-4DE8-9CC9-E7FDBF86DF1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7" name="Rectangle 53">
            <a:extLst>
              <a:ext uri="{FF2B5EF4-FFF2-40B4-BE49-F238E27FC236}">
                <a16:creationId xmlns:a16="http://schemas.microsoft.com/office/drawing/2014/main" id="{3340BD2A-BB85-4099-AA95-025F954CA8C4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8B95170-4646-4B8D-8182-1EAAA7262C0D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3364788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F9324E-5F06-4C8D-A904-77423A5869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41E33F1-C3BA-4A34-BBB0-E3BD368FA3F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1715C76-F96C-4EED-9D08-270AEF3173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C557858B-BFB0-4E09-B06D-3441147C16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9DFB07E-777E-46C9-98C9-86131D13C11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8B8D98B-924D-45DD-92B6-AFEADFD37C8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0B067ED5-BAB5-4348-8A58-9491B9277A4D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8" name="Rectangle 52">
            <a:extLst>
              <a:ext uri="{FF2B5EF4-FFF2-40B4-BE49-F238E27FC236}">
                <a16:creationId xmlns:a16="http://schemas.microsoft.com/office/drawing/2014/main" id="{3178E1D1-3EC2-4C08-9698-3DE0EC84E3F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9" name="Rectangle 53">
            <a:extLst>
              <a:ext uri="{FF2B5EF4-FFF2-40B4-BE49-F238E27FC236}">
                <a16:creationId xmlns:a16="http://schemas.microsoft.com/office/drawing/2014/main" id="{0586BA9D-93B7-43CD-A9EB-0BBB1A5988CE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8AECBC4-6A61-4135-A9FC-341FD903EDBC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61421963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69C08F-8B94-4555-A6E4-E3A42C6658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10FAEA71-ADB5-40B8-9C50-CEDEC7D3E55C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15D7C3-3F56-4201-B708-A65B9F8B9519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4" name="Rectangle 52">
            <a:extLst>
              <a:ext uri="{FF2B5EF4-FFF2-40B4-BE49-F238E27FC236}">
                <a16:creationId xmlns:a16="http://schemas.microsoft.com/office/drawing/2014/main" id="{3BF17638-AB1C-47AE-9274-AE4680AB2EB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5" name="Rectangle 53">
            <a:extLst>
              <a:ext uri="{FF2B5EF4-FFF2-40B4-BE49-F238E27FC236}">
                <a16:creationId xmlns:a16="http://schemas.microsoft.com/office/drawing/2014/main" id="{8F9B2AE6-1901-4606-A28D-61131F9E760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0547D1D-0912-4AC5-A300-3FC171B12D56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94504060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>
            <a:extLst>
              <a:ext uri="{FF2B5EF4-FFF2-40B4-BE49-F238E27FC236}">
                <a16:creationId xmlns:a16="http://schemas.microsoft.com/office/drawing/2014/main" id="{66483974-B391-4930-A167-5C3BCCDB8A44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CE8670E-4BB9-4FA4-A8F5-1745580BE95F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3" name="Rectangle 52">
            <a:extLst>
              <a:ext uri="{FF2B5EF4-FFF2-40B4-BE49-F238E27FC236}">
                <a16:creationId xmlns:a16="http://schemas.microsoft.com/office/drawing/2014/main" id="{94D8F74E-4AB3-43A7-B0A1-904128EDDD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4" name="Rectangle 53">
            <a:extLst>
              <a:ext uri="{FF2B5EF4-FFF2-40B4-BE49-F238E27FC236}">
                <a16:creationId xmlns:a16="http://schemas.microsoft.com/office/drawing/2014/main" id="{93112382-8007-4FBB-A782-358BA4ACD1B7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40F11D-13EB-4423-A8B0-DD4BDEDD85B2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75597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934CB1-FDE3-4187-A986-1CD9B46EAB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256113-3E39-444A-94F6-3428146399C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317649C-32B5-492D-9A27-4F4561960B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F80F3512-AA14-4AAB-B1A0-73E17664F9CE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4EB1278-E2A9-4C1D-A103-17B626722BD7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Rectangle 52">
            <a:extLst>
              <a:ext uri="{FF2B5EF4-FFF2-40B4-BE49-F238E27FC236}">
                <a16:creationId xmlns:a16="http://schemas.microsoft.com/office/drawing/2014/main" id="{5E8A7739-C71B-49EA-A3C9-3BB4B0C174B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7" name="Rectangle 53">
            <a:extLst>
              <a:ext uri="{FF2B5EF4-FFF2-40B4-BE49-F238E27FC236}">
                <a16:creationId xmlns:a16="http://schemas.microsoft.com/office/drawing/2014/main" id="{E1DB8637-E533-4074-8272-8BCD773A6146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7398B-22DA-403B-8A24-D75FC1B4B9D9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0078055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6C2CBF-733D-4136-8959-F49D8A4F45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9A4755D-92AE-4A7B-83ED-BF009B69132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18E26E-F7D1-49EB-97E2-7831E0A1F4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BA1C224F-93B3-4871-A54F-3145E2E21506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573C491-FBB4-4693-A364-F3A14A994750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6" name="Rectangle 52">
            <a:extLst>
              <a:ext uri="{FF2B5EF4-FFF2-40B4-BE49-F238E27FC236}">
                <a16:creationId xmlns:a16="http://schemas.microsoft.com/office/drawing/2014/main" id="{7C4A651A-D6B4-4D8E-B297-0DF94F65340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7" name="Rectangle 53">
            <a:extLst>
              <a:ext uri="{FF2B5EF4-FFF2-40B4-BE49-F238E27FC236}">
                <a16:creationId xmlns:a16="http://schemas.microsoft.com/office/drawing/2014/main" id="{ECE541EA-BCCA-40CF-BA7B-4B7FE201B6C8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C898531-7052-4ACE-9728-2DF7BB0958C8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33802238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D52478-A9B4-4E70-9261-27FF56E80C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2CE329B-1465-4054-815A-7A1E35027E9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780F8F62-546B-410A-A694-E2FD1CD03210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D4B8F6F-121F-49F8-8AA2-9634B70E87E7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Rectangle 52">
            <a:extLst>
              <a:ext uri="{FF2B5EF4-FFF2-40B4-BE49-F238E27FC236}">
                <a16:creationId xmlns:a16="http://schemas.microsoft.com/office/drawing/2014/main" id="{6A852101-FE95-4474-BB10-395C0CBE2C4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6" name="Rectangle 53">
            <a:extLst>
              <a:ext uri="{FF2B5EF4-FFF2-40B4-BE49-F238E27FC236}">
                <a16:creationId xmlns:a16="http://schemas.microsoft.com/office/drawing/2014/main" id="{07158CDC-1C6A-4AB2-9616-5E11C9F8275F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6166FBE-AC8E-41C9-95A4-3F33EF93DEB9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93180927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F8C45FB-2F07-4EF0-BE46-23159135BC0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629400" y="684213"/>
            <a:ext cx="2057400" cy="28797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CC095D5-608D-4C3F-AF37-D5D1E5D1333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57200" y="684213"/>
            <a:ext cx="6019800" cy="28797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D4D05835-464A-49B2-924B-EBC3CB0D4717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785BC96-3498-4D70-B8E6-9EE294BBC047}" type="slidenum">
              <a:rPr lang="en-US" altLang="en-US"/>
              <a:pPr/>
              <a:t>‹#›</a:t>
            </a:fld>
            <a:endParaRPr lang="en-US" altLang="en-US" dirty="0"/>
          </a:p>
        </p:txBody>
      </p:sp>
      <p:sp>
        <p:nvSpPr>
          <p:cNvPr id="5" name="Rectangle 52">
            <a:extLst>
              <a:ext uri="{FF2B5EF4-FFF2-40B4-BE49-F238E27FC236}">
                <a16:creationId xmlns:a16="http://schemas.microsoft.com/office/drawing/2014/main" id="{56879546-952B-48BC-BDC2-E42139D19EF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6" name="Rectangle 53">
            <a:extLst>
              <a:ext uri="{FF2B5EF4-FFF2-40B4-BE49-F238E27FC236}">
                <a16:creationId xmlns:a16="http://schemas.microsoft.com/office/drawing/2014/main" id="{66D2FE51-75F0-4946-AA63-642087B83671}"/>
              </a:ext>
            </a:extLst>
          </p:cNvPr>
          <p:cNvSpPr>
            <a:spLocks noGrp="1" noChangeArrowheads="1"/>
          </p:cNvSpPr>
          <p:nvPr>
            <p:ph type="dt" sz="half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910076FE-7E7F-46A9-93BF-3C4BC82C1E0D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206047361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DF78F3-2593-4802-AEE6-9337808FF35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91C3C46-DBD7-4030-87D6-87D28C810C1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99433189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B09A36-862A-4933-9F8E-CE48CBED3C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19D14A-86C3-451C-953B-0D12E08495E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553314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0EC46-FD8E-4514-AC4E-B68A126A83D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91754A8-D158-4452-A6DE-808695AB804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31186508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FC44E4-9CB7-4DCF-B50C-846321DB4B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E728C0-F629-440B-98B4-1CD417BE6B5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32EEA3A-6066-4753-B27D-16FE0875053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772874640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68AD84-4112-45C9-8664-E016573A8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E975DA-4CBF-4064-844D-4BAECC48C8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BB8E32-ED64-4263-81B0-847EED6470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34D3796-EE6A-4C56-AC25-E51E7206F0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908827-C600-4D08-BF69-7496F9D2037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22294414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1697F8-8036-48BF-8B62-1A986DD24A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75502355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917987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8347A1-1A7B-4821-89F0-421B4EFED9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CD361-CBB9-4117-8943-89359BD047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5972016-73A0-4E89-A4A6-C61E91BD634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7917940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79C801D-AD97-4D78-B238-6E00E69B4E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AEE6362-E989-4B15-8DDB-64931CA819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D3616C2-7255-4A8C-B390-62DB0A5E6AA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530282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24622F-B4F0-40B1-8AA3-A3558B6F282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86839A0-62A3-45F0-917F-14E10C78B5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8289711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FD308914-3F48-4384-81DB-2283CE22B8C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6858000" y="1825625"/>
            <a:ext cx="2286000" cy="43513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7625E9-755A-461C-8B7B-DFC6FA7922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0" y="1825625"/>
            <a:ext cx="670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8254106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4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70520" name="Picture 56" descr="purple_titlebar">
            <a:extLst>
              <a:ext uri="{FF2B5EF4-FFF2-40B4-BE49-F238E27FC236}">
                <a16:creationId xmlns:a16="http://schemas.microsoft.com/office/drawing/2014/main" id="{8E2D73FE-B538-41C8-BF8C-1AABBF4BC0A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4775"/>
            <a:ext cx="9144000" cy="2063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027" name="Group 8">
            <a:extLst>
              <a:ext uri="{FF2B5EF4-FFF2-40B4-BE49-F238E27FC236}">
                <a16:creationId xmlns:a16="http://schemas.microsoft.com/office/drawing/2014/main" id="{B1CB56CF-9746-438E-BA33-97D0E1BC69D1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669088" y="6400800"/>
            <a:ext cx="1989137" cy="223838"/>
            <a:chOff x="2205" y="2084"/>
            <a:chExt cx="1349" cy="152"/>
          </a:xfrm>
        </p:grpSpPr>
        <p:sp>
          <p:nvSpPr>
            <p:cNvPr id="1033" name="Freeform 9">
              <a:extLst>
                <a:ext uri="{FF2B5EF4-FFF2-40B4-BE49-F238E27FC236}">
                  <a16:creationId xmlns:a16="http://schemas.microsoft.com/office/drawing/2014/main" id="{6ED5BF44-93D0-4099-9FEE-0DCD99571B43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95" y="2127"/>
              <a:ext cx="21" cy="71"/>
            </a:xfrm>
            <a:custGeom>
              <a:avLst/>
              <a:gdLst>
                <a:gd name="T0" fmla="*/ 9 w 9"/>
                <a:gd name="T1" fmla="*/ 2 h 30"/>
                <a:gd name="T2" fmla="*/ 5 w 9"/>
                <a:gd name="T3" fmla="*/ 0 h 30"/>
                <a:gd name="T4" fmla="*/ 0 w 9"/>
                <a:gd name="T5" fmla="*/ 71 h 30"/>
                <a:gd name="T6" fmla="*/ 19 w 9"/>
                <a:gd name="T7" fmla="*/ 21 h 30"/>
                <a:gd name="T8" fmla="*/ 9 w 9"/>
                <a:gd name="T9" fmla="*/ 2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30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6"/>
                    <a:pt x="7" y="3"/>
                    <a:pt x="4" y="1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34" name="Freeform 10">
              <a:extLst>
                <a:ext uri="{FF2B5EF4-FFF2-40B4-BE49-F238E27FC236}">
                  <a16:creationId xmlns:a16="http://schemas.microsoft.com/office/drawing/2014/main" id="{2113056F-03A9-4047-967E-FDA0CAAA84E5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76" y="2122"/>
              <a:ext cx="21" cy="76"/>
            </a:xfrm>
            <a:custGeom>
              <a:avLst/>
              <a:gdLst>
                <a:gd name="T0" fmla="*/ 0 w 9"/>
                <a:gd name="T1" fmla="*/ 2 h 32"/>
                <a:gd name="T2" fmla="*/ 9 w 9"/>
                <a:gd name="T3" fmla="*/ 76 h 32"/>
                <a:gd name="T4" fmla="*/ 21 w 9"/>
                <a:gd name="T5" fmla="*/ 2 h 32"/>
                <a:gd name="T6" fmla="*/ 0 w 9"/>
                <a:gd name="T7" fmla="*/ 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32">
                  <a:moveTo>
                    <a:pt x="0" y="1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35" name="Freeform 11">
              <a:extLst>
                <a:ext uri="{FF2B5EF4-FFF2-40B4-BE49-F238E27FC236}">
                  <a16:creationId xmlns:a16="http://schemas.microsoft.com/office/drawing/2014/main" id="{7D8CF344-5F3D-45E1-A62B-71C0A6CEAB8A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57" y="2127"/>
              <a:ext cx="21" cy="71"/>
            </a:xfrm>
            <a:custGeom>
              <a:avLst/>
              <a:gdLst>
                <a:gd name="T0" fmla="*/ 9 w 9"/>
                <a:gd name="T1" fmla="*/ 2 h 30"/>
                <a:gd name="T2" fmla="*/ 2 w 9"/>
                <a:gd name="T3" fmla="*/ 21 h 30"/>
                <a:gd name="T4" fmla="*/ 21 w 9"/>
                <a:gd name="T5" fmla="*/ 71 h 30"/>
                <a:gd name="T6" fmla="*/ 16 w 9"/>
                <a:gd name="T7" fmla="*/ 0 h 30"/>
                <a:gd name="T8" fmla="*/ 9 w 9"/>
                <a:gd name="T9" fmla="*/ 2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30">
                  <a:moveTo>
                    <a:pt x="4" y="1"/>
                  </a:moveTo>
                  <a:cubicBezTo>
                    <a:pt x="2" y="3"/>
                    <a:pt x="0" y="6"/>
                    <a:pt x="1" y="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36" name="Freeform 12">
              <a:extLst>
                <a:ext uri="{FF2B5EF4-FFF2-40B4-BE49-F238E27FC236}">
                  <a16:creationId xmlns:a16="http://schemas.microsoft.com/office/drawing/2014/main" id="{49CF1E28-7A6C-4922-9A5C-8D26E4D1BB4A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31" y="2136"/>
              <a:ext cx="36" cy="64"/>
            </a:xfrm>
            <a:custGeom>
              <a:avLst/>
              <a:gdLst>
                <a:gd name="T0" fmla="*/ 0 w 15"/>
                <a:gd name="T1" fmla="*/ 0 h 27"/>
                <a:gd name="T2" fmla="*/ 36 w 15"/>
                <a:gd name="T3" fmla="*/ 64 h 27"/>
                <a:gd name="T4" fmla="*/ 22 w 15"/>
                <a:gd name="T5" fmla="*/ 9 h 27"/>
                <a:gd name="T6" fmla="*/ 0 w 15"/>
                <a:gd name="T7" fmla="*/ 0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27">
                  <a:moveTo>
                    <a:pt x="0" y="0"/>
                  </a:moveTo>
                  <a:cubicBezTo>
                    <a:pt x="5" y="9"/>
                    <a:pt x="10" y="18"/>
                    <a:pt x="15" y="27"/>
                  </a:cubicBezTo>
                  <a:cubicBezTo>
                    <a:pt x="14" y="19"/>
                    <a:pt x="12" y="7"/>
                    <a:pt x="9" y="4"/>
                  </a:cubicBezTo>
                  <a:cubicBezTo>
                    <a:pt x="6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37" name="Freeform 13">
              <a:extLst>
                <a:ext uri="{FF2B5EF4-FFF2-40B4-BE49-F238E27FC236}">
                  <a16:creationId xmlns:a16="http://schemas.microsoft.com/office/drawing/2014/main" id="{A6ACE4B5-4CAD-47F2-8BDD-D742FEB6F6D7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10" y="2136"/>
              <a:ext cx="50" cy="67"/>
            </a:xfrm>
            <a:custGeom>
              <a:avLst/>
              <a:gdLst>
                <a:gd name="T0" fmla="*/ 0 w 21"/>
                <a:gd name="T1" fmla="*/ 12 h 28"/>
                <a:gd name="T2" fmla="*/ 50 w 21"/>
                <a:gd name="T3" fmla="*/ 67 h 28"/>
                <a:gd name="T4" fmla="*/ 19 w 21"/>
                <a:gd name="T5" fmla="*/ 0 h 28"/>
                <a:gd name="T6" fmla="*/ 0 w 21"/>
                <a:gd name="T7" fmla="*/ 12 h 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28">
                  <a:moveTo>
                    <a:pt x="0" y="5"/>
                  </a:moveTo>
                  <a:cubicBezTo>
                    <a:pt x="21" y="28"/>
                    <a:pt x="21" y="28"/>
                    <a:pt x="21" y="2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2"/>
                    <a:pt x="0" y="5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38" name="Freeform 14">
              <a:extLst>
                <a:ext uri="{FF2B5EF4-FFF2-40B4-BE49-F238E27FC236}">
                  <a16:creationId xmlns:a16="http://schemas.microsoft.com/office/drawing/2014/main" id="{7C131D99-F6A9-4613-A111-4674651D7911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04" y="2148"/>
              <a:ext cx="31" cy="52"/>
            </a:xfrm>
            <a:custGeom>
              <a:avLst/>
              <a:gdLst>
                <a:gd name="T0" fmla="*/ 7 w 13"/>
                <a:gd name="T1" fmla="*/ 14 h 22"/>
                <a:gd name="T2" fmla="*/ 0 w 13"/>
                <a:gd name="T3" fmla="*/ 52 h 22"/>
                <a:gd name="T4" fmla="*/ 31 w 13"/>
                <a:gd name="T5" fmla="*/ 0 h 22"/>
                <a:gd name="T6" fmla="*/ 7 w 13"/>
                <a:gd name="T7" fmla="*/ 14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2">
                  <a:moveTo>
                    <a:pt x="3" y="6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15"/>
                    <a:pt x="9" y="7"/>
                    <a:pt x="13" y="0"/>
                  </a:cubicBezTo>
                  <a:cubicBezTo>
                    <a:pt x="9" y="0"/>
                    <a:pt x="5" y="1"/>
                    <a:pt x="3" y="6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39" name="Freeform 15">
              <a:extLst>
                <a:ext uri="{FF2B5EF4-FFF2-40B4-BE49-F238E27FC236}">
                  <a16:creationId xmlns:a16="http://schemas.microsoft.com/office/drawing/2014/main" id="{BAB4DDF7-CFC6-41A0-93DF-8879A0A572DF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12" y="2148"/>
              <a:ext cx="44" cy="57"/>
            </a:xfrm>
            <a:custGeom>
              <a:avLst/>
              <a:gdLst>
                <a:gd name="T0" fmla="*/ 25 w 19"/>
                <a:gd name="T1" fmla="*/ 0 h 24"/>
                <a:gd name="T2" fmla="*/ 0 w 19"/>
                <a:gd name="T3" fmla="*/ 57 h 24"/>
                <a:gd name="T4" fmla="*/ 44 w 19"/>
                <a:gd name="T5" fmla="*/ 7 h 24"/>
                <a:gd name="T6" fmla="*/ 25 w 19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4">
                  <a:moveTo>
                    <a:pt x="11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1"/>
                    <a:pt x="14" y="0"/>
                    <a:pt x="11" y="0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0" name="Freeform 16">
              <a:extLst>
                <a:ext uri="{FF2B5EF4-FFF2-40B4-BE49-F238E27FC236}">
                  <a16:creationId xmlns:a16="http://schemas.microsoft.com/office/drawing/2014/main" id="{378AA857-DD14-48CE-A074-0E9F1326B70F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05" y="2148"/>
              <a:ext cx="47" cy="62"/>
            </a:xfrm>
            <a:custGeom>
              <a:avLst/>
              <a:gdLst>
                <a:gd name="T0" fmla="*/ 0 w 20"/>
                <a:gd name="T1" fmla="*/ 24 h 26"/>
                <a:gd name="T2" fmla="*/ 47 w 20"/>
                <a:gd name="T3" fmla="*/ 62 h 26"/>
                <a:gd name="T4" fmla="*/ 5 w 20"/>
                <a:gd name="T5" fmla="*/ 0 h 26"/>
                <a:gd name="T6" fmla="*/ 0 w 20"/>
                <a:gd name="T7" fmla="*/ 24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26">
                  <a:moveTo>
                    <a:pt x="0" y="10"/>
                  </a:moveTo>
                  <a:cubicBezTo>
                    <a:pt x="6" y="15"/>
                    <a:pt x="13" y="21"/>
                    <a:pt x="20" y="2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0" y="10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1" name="Freeform 17">
              <a:extLst>
                <a:ext uri="{FF2B5EF4-FFF2-40B4-BE49-F238E27FC236}">
                  <a16:creationId xmlns:a16="http://schemas.microsoft.com/office/drawing/2014/main" id="{3D3A6690-A35C-4B56-A928-4C1A85563BD5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21" y="2158"/>
              <a:ext cx="45" cy="52"/>
            </a:xfrm>
            <a:custGeom>
              <a:avLst/>
              <a:gdLst>
                <a:gd name="T0" fmla="*/ 43 w 19"/>
                <a:gd name="T1" fmla="*/ 5 h 22"/>
                <a:gd name="T2" fmla="*/ 38 w 19"/>
                <a:gd name="T3" fmla="*/ 0 h 22"/>
                <a:gd name="T4" fmla="*/ 0 w 19"/>
                <a:gd name="T5" fmla="*/ 52 h 22"/>
                <a:gd name="T6" fmla="*/ 45 w 19"/>
                <a:gd name="T7" fmla="*/ 17 h 22"/>
                <a:gd name="T8" fmla="*/ 43 w 19"/>
                <a:gd name="T9" fmla="*/ 5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22">
                  <a:moveTo>
                    <a:pt x="18" y="2"/>
                  </a:moveTo>
                  <a:cubicBezTo>
                    <a:pt x="17" y="1"/>
                    <a:pt x="17" y="0"/>
                    <a:pt x="16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17"/>
                    <a:pt x="12" y="12"/>
                    <a:pt x="19" y="7"/>
                  </a:cubicBezTo>
                  <a:cubicBezTo>
                    <a:pt x="19" y="5"/>
                    <a:pt x="18" y="3"/>
                    <a:pt x="18" y="2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2" name="Freeform 18">
              <a:extLst>
                <a:ext uri="{FF2B5EF4-FFF2-40B4-BE49-F238E27FC236}">
                  <a16:creationId xmlns:a16="http://schemas.microsoft.com/office/drawing/2014/main" id="{99164A56-51DD-4244-9335-1E40D7BEA152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05" y="2177"/>
              <a:ext cx="40" cy="40"/>
            </a:xfrm>
            <a:custGeom>
              <a:avLst/>
              <a:gdLst>
                <a:gd name="T0" fmla="*/ 0 w 17"/>
                <a:gd name="T1" fmla="*/ 21 h 17"/>
                <a:gd name="T2" fmla="*/ 40 w 17"/>
                <a:gd name="T3" fmla="*/ 40 h 17"/>
                <a:gd name="T4" fmla="*/ 0 w 17"/>
                <a:gd name="T5" fmla="*/ 0 h 17"/>
                <a:gd name="T6" fmla="*/ 0 w 17"/>
                <a:gd name="T7" fmla="*/ 21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7">
                  <a:moveTo>
                    <a:pt x="0" y="9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2" y="11"/>
                    <a:pt x="6" y="5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3" name="Freeform 19">
              <a:extLst>
                <a:ext uri="{FF2B5EF4-FFF2-40B4-BE49-F238E27FC236}">
                  <a16:creationId xmlns:a16="http://schemas.microsoft.com/office/drawing/2014/main" id="{AA69C1A3-F8BE-4B44-B3F7-104B2B15C7B9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26" y="2179"/>
              <a:ext cx="40" cy="38"/>
            </a:xfrm>
            <a:custGeom>
              <a:avLst/>
              <a:gdLst>
                <a:gd name="T0" fmla="*/ 40 w 17"/>
                <a:gd name="T1" fmla="*/ 19 h 16"/>
                <a:gd name="T2" fmla="*/ 40 w 17"/>
                <a:gd name="T3" fmla="*/ 0 h 16"/>
                <a:gd name="T4" fmla="*/ 0 w 17"/>
                <a:gd name="T5" fmla="*/ 38 h 16"/>
                <a:gd name="T6" fmla="*/ 40 w 17"/>
                <a:gd name="T7" fmla="*/ 19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6">
                  <a:moveTo>
                    <a:pt x="17" y="8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" y="13"/>
                    <a:pt x="11" y="11"/>
                    <a:pt x="17" y="8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4" name="Freeform 20">
              <a:extLst>
                <a:ext uri="{FF2B5EF4-FFF2-40B4-BE49-F238E27FC236}">
                  <a16:creationId xmlns:a16="http://schemas.microsoft.com/office/drawing/2014/main" id="{A04914CF-E1C9-42E5-8E23-9407319280FA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05" y="2200"/>
              <a:ext cx="38" cy="24"/>
            </a:xfrm>
            <a:custGeom>
              <a:avLst/>
              <a:gdLst>
                <a:gd name="T0" fmla="*/ 0 w 16"/>
                <a:gd name="T1" fmla="*/ 17 h 10"/>
                <a:gd name="T2" fmla="*/ 38 w 16"/>
                <a:gd name="T3" fmla="*/ 24 h 10"/>
                <a:gd name="T4" fmla="*/ 0 w 16"/>
                <a:gd name="T5" fmla="*/ 0 h 10"/>
                <a:gd name="T6" fmla="*/ 0 w 16"/>
                <a:gd name="T7" fmla="*/ 17 h 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0">
                  <a:moveTo>
                    <a:pt x="0" y="7"/>
                  </a:moveTo>
                  <a:cubicBezTo>
                    <a:pt x="5" y="8"/>
                    <a:pt x="11" y="9"/>
                    <a:pt x="16" y="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5" name="Freeform 21">
              <a:extLst>
                <a:ext uri="{FF2B5EF4-FFF2-40B4-BE49-F238E27FC236}">
                  <a16:creationId xmlns:a16="http://schemas.microsoft.com/office/drawing/2014/main" id="{352AF0CC-229A-4A1C-8809-D5FD7567CFC1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30" y="2203"/>
              <a:ext cx="36" cy="21"/>
            </a:xfrm>
            <a:custGeom>
              <a:avLst/>
              <a:gdLst>
                <a:gd name="T0" fmla="*/ 36 w 15"/>
                <a:gd name="T1" fmla="*/ 14 h 9"/>
                <a:gd name="T2" fmla="*/ 36 w 15"/>
                <a:gd name="T3" fmla="*/ 0 h 9"/>
                <a:gd name="T4" fmla="*/ 0 w 15"/>
                <a:gd name="T5" fmla="*/ 21 h 9"/>
                <a:gd name="T6" fmla="*/ 36 w 15"/>
                <a:gd name="T7" fmla="*/ 14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9">
                  <a:moveTo>
                    <a:pt x="15" y="6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0" y="3"/>
                    <a:pt x="5" y="6"/>
                    <a:pt x="0" y="9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6" name="Freeform 22">
              <a:extLst>
                <a:ext uri="{FF2B5EF4-FFF2-40B4-BE49-F238E27FC236}">
                  <a16:creationId xmlns:a16="http://schemas.microsoft.com/office/drawing/2014/main" id="{733EE220-BF82-462B-9B92-56C663D76FD6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05" y="2219"/>
              <a:ext cx="36" cy="14"/>
            </a:xfrm>
            <a:custGeom>
              <a:avLst/>
              <a:gdLst>
                <a:gd name="T0" fmla="*/ 0 w 36"/>
                <a:gd name="T1" fmla="*/ 14 h 14"/>
                <a:gd name="T2" fmla="*/ 36 w 36"/>
                <a:gd name="T3" fmla="*/ 14 h 14"/>
                <a:gd name="T4" fmla="*/ 0 w 36"/>
                <a:gd name="T5" fmla="*/ 0 h 14"/>
                <a:gd name="T6" fmla="*/ 0 w 36"/>
                <a:gd name="T7" fmla="*/ 14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4">
                  <a:moveTo>
                    <a:pt x="0" y="14"/>
                  </a:moveTo>
                  <a:lnTo>
                    <a:pt x="36" y="14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7" name="Freeform 23">
              <a:extLst>
                <a:ext uri="{FF2B5EF4-FFF2-40B4-BE49-F238E27FC236}">
                  <a16:creationId xmlns:a16="http://schemas.microsoft.com/office/drawing/2014/main" id="{894AE964-700F-4167-9C29-3FE7B2608977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30" y="2219"/>
              <a:ext cx="36" cy="14"/>
            </a:xfrm>
            <a:custGeom>
              <a:avLst/>
              <a:gdLst>
                <a:gd name="T0" fmla="*/ 36 w 15"/>
                <a:gd name="T1" fmla="*/ 14 h 6"/>
                <a:gd name="T2" fmla="*/ 36 w 15"/>
                <a:gd name="T3" fmla="*/ 0 h 6"/>
                <a:gd name="T4" fmla="*/ 0 w 15"/>
                <a:gd name="T5" fmla="*/ 14 h 6"/>
                <a:gd name="T6" fmla="*/ 36 w 15"/>
                <a:gd name="T7" fmla="*/ 14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6">
                  <a:moveTo>
                    <a:pt x="15" y="6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0" y="3"/>
                    <a:pt x="5" y="4"/>
                    <a:pt x="0" y="6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8" name="Freeform 24">
              <a:extLst>
                <a:ext uri="{FF2B5EF4-FFF2-40B4-BE49-F238E27FC236}">
                  <a16:creationId xmlns:a16="http://schemas.microsoft.com/office/drawing/2014/main" id="{8A2BB9B2-9DD2-4FDE-B1C1-4E9D3ECF8F5D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21" y="2106"/>
              <a:ext cx="33" cy="42"/>
            </a:xfrm>
            <a:custGeom>
              <a:avLst/>
              <a:gdLst>
                <a:gd name="T0" fmla="*/ 31 w 14"/>
                <a:gd name="T1" fmla="*/ 23 h 18"/>
                <a:gd name="T2" fmla="*/ 0 w 14"/>
                <a:gd name="T3" fmla="*/ 21 h 18"/>
                <a:gd name="T4" fmla="*/ 31 w 14"/>
                <a:gd name="T5" fmla="*/ 23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8">
                  <a:moveTo>
                    <a:pt x="13" y="10"/>
                  </a:moveTo>
                  <a:cubicBezTo>
                    <a:pt x="13" y="0"/>
                    <a:pt x="0" y="0"/>
                    <a:pt x="0" y="9"/>
                  </a:cubicBezTo>
                  <a:cubicBezTo>
                    <a:pt x="0" y="18"/>
                    <a:pt x="14" y="18"/>
                    <a:pt x="13" y="10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49" name="Freeform 25">
              <a:extLst>
                <a:ext uri="{FF2B5EF4-FFF2-40B4-BE49-F238E27FC236}">
                  <a16:creationId xmlns:a16="http://schemas.microsoft.com/office/drawing/2014/main" id="{B0C257A4-BFAC-4B83-AA13-9052F443D906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52" y="2127"/>
              <a:ext cx="0" cy="2"/>
            </a:xfrm>
            <a:custGeom>
              <a:avLst/>
              <a:gdLst>
                <a:gd name="T0" fmla="*/ 0 h 1"/>
                <a:gd name="T1" fmla="*/ 2 h 1"/>
                <a:gd name="T2" fmla="*/ 2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0" name="Freeform 26">
              <a:extLst>
                <a:ext uri="{FF2B5EF4-FFF2-40B4-BE49-F238E27FC236}">
                  <a16:creationId xmlns:a16="http://schemas.microsoft.com/office/drawing/2014/main" id="{AECB2DE9-D955-4550-960A-3D43B42320C5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17" y="2096"/>
              <a:ext cx="33" cy="43"/>
            </a:xfrm>
            <a:custGeom>
              <a:avLst/>
              <a:gdLst>
                <a:gd name="T0" fmla="*/ 33 w 14"/>
                <a:gd name="T1" fmla="*/ 22 h 18"/>
                <a:gd name="T2" fmla="*/ 0 w 14"/>
                <a:gd name="T3" fmla="*/ 22 h 18"/>
                <a:gd name="T4" fmla="*/ 33 w 14"/>
                <a:gd name="T5" fmla="*/ 22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8">
                  <a:moveTo>
                    <a:pt x="14" y="9"/>
                  </a:moveTo>
                  <a:cubicBezTo>
                    <a:pt x="14" y="0"/>
                    <a:pt x="0" y="0"/>
                    <a:pt x="0" y="9"/>
                  </a:cubicBezTo>
                  <a:cubicBezTo>
                    <a:pt x="0" y="18"/>
                    <a:pt x="14" y="18"/>
                    <a:pt x="14" y="9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1" name="Freeform 27">
              <a:extLst>
                <a:ext uri="{FF2B5EF4-FFF2-40B4-BE49-F238E27FC236}">
                  <a16:creationId xmlns:a16="http://schemas.microsoft.com/office/drawing/2014/main" id="{C0E3511B-620D-4DA2-B2A2-F41260933449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69" y="2084"/>
              <a:ext cx="35" cy="38"/>
            </a:xfrm>
            <a:custGeom>
              <a:avLst/>
              <a:gdLst>
                <a:gd name="T0" fmla="*/ 16 w 15"/>
                <a:gd name="T1" fmla="*/ 38 h 16"/>
                <a:gd name="T2" fmla="*/ 35 w 15"/>
                <a:gd name="T3" fmla="*/ 19 h 16"/>
                <a:gd name="T4" fmla="*/ 16 w 15"/>
                <a:gd name="T5" fmla="*/ 0 h 16"/>
                <a:gd name="T6" fmla="*/ 0 w 15"/>
                <a:gd name="T7" fmla="*/ 19 h 16"/>
                <a:gd name="T8" fmla="*/ 16 w 15"/>
                <a:gd name="T9" fmla="*/ 3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6">
                  <a:moveTo>
                    <a:pt x="7" y="16"/>
                  </a:moveTo>
                  <a:cubicBezTo>
                    <a:pt x="13" y="16"/>
                    <a:pt x="15" y="12"/>
                    <a:pt x="15" y="8"/>
                  </a:cubicBezTo>
                  <a:cubicBezTo>
                    <a:pt x="15" y="2"/>
                    <a:pt x="12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1"/>
                    <a:pt x="1" y="15"/>
                    <a:pt x="7" y="16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2" name="Rectangle 28">
              <a:extLst>
                <a:ext uri="{FF2B5EF4-FFF2-40B4-BE49-F238E27FC236}">
                  <a16:creationId xmlns:a16="http://schemas.microsoft.com/office/drawing/2014/main" id="{14DEB320-6769-4FE2-8BBD-F41330A1AB02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2552" y="2148"/>
              <a:ext cx="15" cy="85"/>
            </a:xfrm>
            <a:prstGeom prst="rect">
              <a:avLst/>
            </a:pr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1053" name="Freeform 29">
              <a:extLst>
                <a:ext uri="{FF2B5EF4-FFF2-40B4-BE49-F238E27FC236}">
                  <a16:creationId xmlns:a16="http://schemas.microsoft.com/office/drawing/2014/main" id="{FFEE6A6F-147B-41B0-8BCA-95937E8BA2A3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423" y="2148"/>
              <a:ext cx="125" cy="85"/>
            </a:xfrm>
            <a:custGeom>
              <a:avLst/>
              <a:gdLst>
                <a:gd name="T0" fmla="*/ 75 w 125"/>
                <a:gd name="T1" fmla="*/ 50 h 85"/>
                <a:gd name="T2" fmla="*/ 87 w 125"/>
                <a:gd name="T3" fmla="*/ 14 h 85"/>
                <a:gd name="T4" fmla="*/ 87 w 125"/>
                <a:gd name="T5" fmla="*/ 14 h 85"/>
                <a:gd name="T6" fmla="*/ 99 w 125"/>
                <a:gd name="T7" fmla="*/ 50 h 85"/>
                <a:gd name="T8" fmla="*/ 75 w 125"/>
                <a:gd name="T9" fmla="*/ 50 h 85"/>
                <a:gd name="T10" fmla="*/ 77 w 125"/>
                <a:gd name="T11" fmla="*/ 0 h 85"/>
                <a:gd name="T12" fmla="*/ 54 w 125"/>
                <a:gd name="T13" fmla="*/ 74 h 85"/>
                <a:gd name="T14" fmla="*/ 28 w 125"/>
                <a:gd name="T15" fmla="*/ 43 h 85"/>
                <a:gd name="T16" fmla="*/ 61 w 125"/>
                <a:gd name="T17" fmla="*/ 0 h 85"/>
                <a:gd name="T18" fmla="*/ 44 w 125"/>
                <a:gd name="T19" fmla="*/ 0 h 85"/>
                <a:gd name="T20" fmla="*/ 14 w 125"/>
                <a:gd name="T21" fmla="*/ 40 h 85"/>
                <a:gd name="T22" fmla="*/ 14 w 125"/>
                <a:gd name="T23" fmla="*/ 0 h 85"/>
                <a:gd name="T24" fmla="*/ 0 w 125"/>
                <a:gd name="T25" fmla="*/ 0 h 85"/>
                <a:gd name="T26" fmla="*/ 0 w 125"/>
                <a:gd name="T27" fmla="*/ 85 h 85"/>
                <a:gd name="T28" fmla="*/ 14 w 125"/>
                <a:gd name="T29" fmla="*/ 85 h 85"/>
                <a:gd name="T30" fmla="*/ 14 w 125"/>
                <a:gd name="T31" fmla="*/ 43 h 85"/>
                <a:gd name="T32" fmla="*/ 44 w 125"/>
                <a:gd name="T33" fmla="*/ 85 h 85"/>
                <a:gd name="T34" fmla="*/ 49 w 125"/>
                <a:gd name="T35" fmla="*/ 85 h 85"/>
                <a:gd name="T36" fmla="*/ 49 w 125"/>
                <a:gd name="T37" fmla="*/ 85 h 85"/>
                <a:gd name="T38" fmla="*/ 63 w 125"/>
                <a:gd name="T39" fmla="*/ 85 h 85"/>
                <a:gd name="T40" fmla="*/ 70 w 125"/>
                <a:gd name="T41" fmla="*/ 62 h 85"/>
                <a:gd name="T42" fmla="*/ 101 w 125"/>
                <a:gd name="T43" fmla="*/ 62 h 85"/>
                <a:gd name="T44" fmla="*/ 110 w 125"/>
                <a:gd name="T45" fmla="*/ 85 h 85"/>
                <a:gd name="T46" fmla="*/ 125 w 125"/>
                <a:gd name="T47" fmla="*/ 85 h 85"/>
                <a:gd name="T48" fmla="*/ 96 w 125"/>
                <a:gd name="T49" fmla="*/ 0 h 85"/>
                <a:gd name="T50" fmla="*/ 77 w 125"/>
                <a:gd name="T51" fmla="*/ 0 h 8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25" h="85">
                  <a:moveTo>
                    <a:pt x="75" y="50"/>
                  </a:moveTo>
                  <a:lnTo>
                    <a:pt x="87" y="14"/>
                  </a:lnTo>
                  <a:lnTo>
                    <a:pt x="99" y="50"/>
                  </a:lnTo>
                  <a:lnTo>
                    <a:pt x="75" y="50"/>
                  </a:lnTo>
                  <a:close/>
                  <a:moveTo>
                    <a:pt x="77" y="0"/>
                  </a:moveTo>
                  <a:lnTo>
                    <a:pt x="54" y="74"/>
                  </a:lnTo>
                  <a:lnTo>
                    <a:pt x="28" y="43"/>
                  </a:lnTo>
                  <a:lnTo>
                    <a:pt x="61" y="0"/>
                  </a:lnTo>
                  <a:lnTo>
                    <a:pt x="44" y="0"/>
                  </a:lnTo>
                  <a:lnTo>
                    <a:pt x="14" y="40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14" y="85"/>
                  </a:lnTo>
                  <a:lnTo>
                    <a:pt x="14" y="43"/>
                  </a:lnTo>
                  <a:lnTo>
                    <a:pt x="44" y="85"/>
                  </a:lnTo>
                  <a:lnTo>
                    <a:pt x="49" y="85"/>
                  </a:lnTo>
                  <a:lnTo>
                    <a:pt x="63" y="85"/>
                  </a:lnTo>
                  <a:lnTo>
                    <a:pt x="70" y="62"/>
                  </a:lnTo>
                  <a:lnTo>
                    <a:pt x="101" y="62"/>
                  </a:lnTo>
                  <a:lnTo>
                    <a:pt x="110" y="85"/>
                  </a:lnTo>
                  <a:lnTo>
                    <a:pt x="125" y="85"/>
                  </a:lnTo>
                  <a:lnTo>
                    <a:pt x="96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4" name="Freeform 30">
              <a:extLst>
                <a:ext uri="{FF2B5EF4-FFF2-40B4-BE49-F238E27FC236}">
                  <a16:creationId xmlns:a16="http://schemas.microsoft.com/office/drawing/2014/main" id="{5D3A500D-EA39-4972-B233-F354F21034C8}"/>
                </a:ext>
              </a:extLst>
            </p:cNvPr>
            <p:cNvSpPr>
              <a:spLocks/>
            </p:cNvSpPr>
            <p:nvPr/>
          </p:nvSpPr>
          <p:spPr bwMode="black">
            <a:xfrm>
              <a:off x="3006" y="2148"/>
              <a:ext cx="80" cy="85"/>
            </a:xfrm>
            <a:custGeom>
              <a:avLst/>
              <a:gdLst>
                <a:gd name="T0" fmla="*/ 40 w 34"/>
                <a:gd name="T1" fmla="*/ 61 h 36"/>
                <a:gd name="T2" fmla="*/ 24 w 34"/>
                <a:gd name="T3" fmla="*/ 0 h 36"/>
                <a:gd name="T4" fmla="*/ 0 w 34"/>
                <a:gd name="T5" fmla="*/ 0 h 36"/>
                <a:gd name="T6" fmla="*/ 0 w 34"/>
                <a:gd name="T7" fmla="*/ 85 h 36"/>
                <a:gd name="T8" fmla="*/ 14 w 34"/>
                <a:gd name="T9" fmla="*/ 85 h 36"/>
                <a:gd name="T10" fmla="*/ 14 w 34"/>
                <a:gd name="T11" fmla="*/ 12 h 36"/>
                <a:gd name="T12" fmla="*/ 33 w 34"/>
                <a:gd name="T13" fmla="*/ 85 h 36"/>
                <a:gd name="T14" fmla="*/ 47 w 34"/>
                <a:gd name="T15" fmla="*/ 85 h 36"/>
                <a:gd name="T16" fmla="*/ 66 w 34"/>
                <a:gd name="T17" fmla="*/ 12 h 36"/>
                <a:gd name="T18" fmla="*/ 66 w 34"/>
                <a:gd name="T19" fmla="*/ 85 h 36"/>
                <a:gd name="T20" fmla="*/ 80 w 34"/>
                <a:gd name="T21" fmla="*/ 85 h 36"/>
                <a:gd name="T22" fmla="*/ 80 w 34"/>
                <a:gd name="T23" fmla="*/ 0 h 36"/>
                <a:gd name="T24" fmla="*/ 54 w 34"/>
                <a:gd name="T25" fmla="*/ 0 h 36"/>
                <a:gd name="T26" fmla="*/ 40 w 34"/>
                <a:gd name="T27" fmla="*/ 61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4" h="36">
                  <a:moveTo>
                    <a:pt x="17" y="2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6"/>
                    <a:pt x="6" y="36"/>
                    <a:pt x="6" y="3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6" y="36"/>
                    <a:pt x="20" y="36"/>
                  </a:cubicBezTo>
                  <a:cubicBezTo>
                    <a:pt x="20" y="36"/>
                    <a:pt x="28" y="5"/>
                    <a:pt x="28" y="5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17" y="26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5" name="Freeform 31">
              <a:extLst>
                <a:ext uri="{FF2B5EF4-FFF2-40B4-BE49-F238E27FC236}">
                  <a16:creationId xmlns:a16="http://schemas.microsoft.com/office/drawing/2014/main" id="{969F9059-8E3A-4FB0-950A-200833400DA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093" y="2148"/>
              <a:ext cx="78" cy="85"/>
            </a:xfrm>
            <a:custGeom>
              <a:avLst/>
              <a:gdLst>
                <a:gd name="T0" fmla="*/ 26 w 78"/>
                <a:gd name="T1" fmla="*/ 50 h 85"/>
                <a:gd name="T2" fmla="*/ 38 w 78"/>
                <a:gd name="T3" fmla="*/ 14 h 85"/>
                <a:gd name="T4" fmla="*/ 38 w 78"/>
                <a:gd name="T5" fmla="*/ 14 h 85"/>
                <a:gd name="T6" fmla="*/ 50 w 78"/>
                <a:gd name="T7" fmla="*/ 50 h 85"/>
                <a:gd name="T8" fmla="*/ 26 w 78"/>
                <a:gd name="T9" fmla="*/ 50 h 85"/>
                <a:gd name="T10" fmla="*/ 29 w 78"/>
                <a:gd name="T11" fmla="*/ 0 h 85"/>
                <a:gd name="T12" fmla="*/ 0 w 78"/>
                <a:gd name="T13" fmla="*/ 85 h 85"/>
                <a:gd name="T14" fmla="*/ 14 w 78"/>
                <a:gd name="T15" fmla="*/ 85 h 85"/>
                <a:gd name="T16" fmla="*/ 21 w 78"/>
                <a:gd name="T17" fmla="*/ 62 h 85"/>
                <a:gd name="T18" fmla="*/ 55 w 78"/>
                <a:gd name="T19" fmla="*/ 62 h 85"/>
                <a:gd name="T20" fmla="*/ 62 w 78"/>
                <a:gd name="T21" fmla="*/ 85 h 85"/>
                <a:gd name="T22" fmla="*/ 78 w 78"/>
                <a:gd name="T23" fmla="*/ 85 h 85"/>
                <a:gd name="T24" fmla="*/ 47 w 78"/>
                <a:gd name="T25" fmla="*/ 0 h 85"/>
                <a:gd name="T26" fmla="*/ 29 w 78"/>
                <a:gd name="T27" fmla="*/ 0 h 8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" h="85">
                  <a:moveTo>
                    <a:pt x="26" y="50"/>
                  </a:moveTo>
                  <a:lnTo>
                    <a:pt x="38" y="14"/>
                  </a:lnTo>
                  <a:lnTo>
                    <a:pt x="50" y="50"/>
                  </a:lnTo>
                  <a:lnTo>
                    <a:pt x="26" y="50"/>
                  </a:lnTo>
                  <a:close/>
                  <a:moveTo>
                    <a:pt x="29" y="0"/>
                  </a:moveTo>
                  <a:lnTo>
                    <a:pt x="0" y="85"/>
                  </a:lnTo>
                  <a:lnTo>
                    <a:pt x="14" y="85"/>
                  </a:lnTo>
                  <a:lnTo>
                    <a:pt x="21" y="62"/>
                  </a:lnTo>
                  <a:lnTo>
                    <a:pt x="55" y="62"/>
                  </a:lnTo>
                  <a:lnTo>
                    <a:pt x="62" y="85"/>
                  </a:lnTo>
                  <a:lnTo>
                    <a:pt x="78" y="85"/>
                  </a:lnTo>
                  <a:lnTo>
                    <a:pt x="47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6" name="Freeform 32">
              <a:extLst>
                <a:ext uri="{FF2B5EF4-FFF2-40B4-BE49-F238E27FC236}">
                  <a16:creationId xmlns:a16="http://schemas.microsoft.com/office/drawing/2014/main" id="{EEF45DDE-1BC8-49A9-90D5-A33933A19C8D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76" y="2148"/>
              <a:ext cx="68" cy="85"/>
            </a:xfrm>
            <a:custGeom>
              <a:avLst/>
              <a:gdLst>
                <a:gd name="T0" fmla="*/ 54 w 29"/>
                <a:gd name="T1" fmla="*/ 66 h 36"/>
                <a:gd name="T2" fmla="*/ 21 w 29"/>
                <a:gd name="T3" fmla="*/ 0 h 36"/>
                <a:gd name="T4" fmla="*/ 0 w 29"/>
                <a:gd name="T5" fmla="*/ 0 h 36"/>
                <a:gd name="T6" fmla="*/ 0 w 29"/>
                <a:gd name="T7" fmla="*/ 85 h 36"/>
                <a:gd name="T8" fmla="*/ 14 w 29"/>
                <a:gd name="T9" fmla="*/ 85 h 36"/>
                <a:gd name="T10" fmla="*/ 14 w 29"/>
                <a:gd name="T11" fmla="*/ 21 h 36"/>
                <a:gd name="T12" fmla="*/ 47 w 29"/>
                <a:gd name="T13" fmla="*/ 85 h 36"/>
                <a:gd name="T14" fmla="*/ 68 w 29"/>
                <a:gd name="T15" fmla="*/ 85 h 36"/>
                <a:gd name="T16" fmla="*/ 68 w 29"/>
                <a:gd name="T17" fmla="*/ 0 h 36"/>
                <a:gd name="T18" fmla="*/ 54 w 29"/>
                <a:gd name="T19" fmla="*/ 0 h 36"/>
                <a:gd name="T20" fmla="*/ 54 w 29"/>
                <a:gd name="T21" fmla="*/ 66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" h="36">
                  <a:moveTo>
                    <a:pt x="23" y="28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6"/>
                    <a:pt x="6" y="36"/>
                    <a:pt x="6" y="36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23" y="28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7" name="Freeform 33">
              <a:extLst>
                <a:ext uri="{FF2B5EF4-FFF2-40B4-BE49-F238E27FC236}">
                  <a16:creationId xmlns:a16="http://schemas.microsoft.com/office/drawing/2014/main" id="{F0251309-FEA0-465B-A9FE-2B1EF7F038E8}"/>
                </a:ext>
              </a:extLst>
            </p:cNvPr>
            <p:cNvSpPr>
              <a:spLocks/>
            </p:cNvSpPr>
            <p:nvPr/>
          </p:nvSpPr>
          <p:spPr bwMode="black">
            <a:xfrm>
              <a:off x="3459" y="2148"/>
              <a:ext cx="50" cy="85"/>
            </a:xfrm>
            <a:custGeom>
              <a:avLst/>
              <a:gdLst>
                <a:gd name="T0" fmla="*/ 50 w 21"/>
                <a:gd name="T1" fmla="*/ 73 h 36"/>
                <a:gd name="T2" fmla="*/ 14 w 21"/>
                <a:gd name="T3" fmla="*/ 73 h 36"/>
                <a:gd name="T4" fmla="*/ 14 w 21"/>
                <a:gd name="T5" fmla="*/ 50 h 36"/>
                <a:gd name="T6" fmla="*/ 40 w 21"/>
                <a:gd name="T7" fmla="*/ 50 h 36"/>
                <a:gd name="T8" fmla="*/ 40 w 21"/>
                <a:gd name="T9" fmla="*/ 35 h 36"/>
                <a:gd name="T10" fmla="*/ 14 w 21"/>
                <a:gd name="T11" fmla="*/ 35 h 36"/>
                <a:gd name="T12" fmla="*/ 14 w 21"/>
                <a:gd name="T13" fmla="*/ 12 h 36"/>
                <a:gd name="T14" fmla="*/ 48 w 21"/>
                <a:gd name="T15" fmla="*/ 12 h 36"/>
                <a:gd name="T16" fmla="*/ 48 w 21"/>
                <a:gd name="T17" fmla="*/ 0 h 36"/>
                <a:gd name="T18" fmla="*/ 0 w 21"/>
                <a:gd name="T19" fmla="*/ 0 h 36"/>
                <a:gd name="T20" fmla="*/ 0 w 21"/>
                <a:gd name="T21" fmla="*/ 85 h 36"/>
                <a:gd name="T22" fmla="*/ 50 w 21"/>
                <a:gd name="T23" fmla="*/ 85 h 36"/>
                <a:gd name="T24" fmla="*/ 50 w 21"/>
                <a:gd name="T25" fmla="*/ 73 h 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" h="36">
                  <a:moveTo>
                    <a:pt x="21" y="31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1" y="36"/>
                    <a:pt x="21" y="36"/>
                    <a:pt x="21" y="36"/>
                  </a:cubicBezTo>
                  <a:lnTo>
                    <a:pt x="21" y="31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8" name="Freeform 34">
              <a:extLst>
                <a:ext uri="{FF2B5EF4-FFF2-40B4-BE49-F238E27FC236}">
                  <a16:creationId xmlns:a16="http://schemas.microsoft.com/office/drawing/2014/main" id="{BEC6138C-D453-40CA-BDC8-42A182983016}"/>
                </a:ext>
              </a:extLst>
            </p:cNvPr>
            <p:cNvSpPr>
              <a:spLocks/>
            </p:cNvSpPr>
            <p:nvPr/>
          </p:nvSpPr>
          <p:spPr bwMode="black">
            <a:xfrm>
              <a:off x="3258" y="2148"/>
              <a:ext cx="194" cy="85"/>
            </a:xfrm>
            <a:custGeom>
              <a:avLst/>
              <a:gdLst>
                <a:gd name="T0" fmla="*/ 116 w 82"/>
                <a:gd name="T1" fmla="*/ 0 h 36"/>
                <a:gd name="T2" fmla="*/ 116 w 82"/>
                <a:gd name="T3" fmla="*/ 0 h 36"/>
                <a:gd name="T4" fmla="*/ 114 w 82"/>
                <a:gd name="T5" fmla="*/ 0 h 36"/>
                <a:gd name="T6" fmla="*/ 114 w 82"/>
                <a:gd name="T7" fmla="*/ 66 h 36"/>
                <a:gd name="T8" fmla="*/ 80 w 82"/>
                <a:gd name="T9" fmla="*/ 0 h 36"/>
                <a:gd name="T10" fmla="*/ 62 w 82"/>
                <a:gd name="T11" fmla="*/ 0 h 36"/>
                <a:gd name="T12" fmla="*/ 62 w 82"/>
                <a:gd name="T13" fmla="*/ 73 h 36"/>
                <a:gd name="T14" fmla="*/ 17 w 82"/>
                <a:gd name="T15" fmla="*/ 73 h 36"/>
                <a:gd name="T16" fmla="*/ 17 w 82"/>
                <a:gd name="T17" fmla="*/ 50 h 36"/>
                <a:gd name="T18" fmla="*/ 43 w 82"/>
                <a:gd name="T19" fmla="*/ 50 h 36"/>
                <a:gd name="T20" fmla="*/ 43 w 82"/>
                <a:gd name="T21" fmla="*/ 35 h 36"/>
                <a:gd name="T22" fmla="*/ 17 w 82"/>
                <a:gd name="T23" fmla="*/ 35 h 36"/>
                <a:gd name="T24" fmla="*/ 17 w 82"/>
                <a:gd name="T25" fmla="*/ 12 h 36"/>
                <a:gd name="T26" fmla="*/ 47 w 82"/>
                <a:gd name="T27" fmla="*/ 12 h 36"/>
                <a:gd name="T28" fmla="*/ 47 w 82"/>
                <a:gd name="T29" fmla="*/ 0 h 36"/>
                <a:gd name="T30" fmla="*/ 0 w 82"/>
                <a:gd name="T31" fmla="*/ 0 h 36"/>
                <a:gd name="T32" fmla="*/ 0 w 82"/>
                <a:gd name="T33" fmla="*/ 85 h 36"/>
                <a:gd name="T34" fmla="*/ 73 w 82"/>
                <a:gd name="T35" fmla="*/ 85 h 36"/>
                <a:gd name="T36" fmla="*/ 73 w 82"/>
                <a:gd name="T37" fmla="*/ 85 h 36"/>
                <a:gd name="T38" fmla="*/ 73 w 82"/>
                <a:gd name="T39" fmla="*/ 21 h 36"/>
                <a:gd name="T40" fmla="*/ 109 w 82"/>
                <a:gd name="T41" fmla="*/ 85 h 36"/>
                <a:gd name="T42" fmla="*/ 128 w 82"/>
                <a:gd name="T43" fmla="*/ 85 h 36"/>
                <a:gd name="T44" fmla="*/ 128 w 82"/>
                <a:gd name="T45" fmla="*/ 12 h 36"/>
                <a:gd name="T46" fmla="*/ 154 w 82"/>
                <a:gd name="T47" fmla="*/ 12 h 36"/>
                <a:gd name="T48" fmla="*/ 154 w 82"/>
                <a:gd name="T49" fmla="*/ 85 h 36"/>
                <a:gd name="T50" fmla="*/ 168 w 82"/>
                <a:gd name="T51" fmla="*/ 85 h 36"/>
                <a:gd name="T52" fmla="*/ 168 w 82"/>
                <a:gd name="T53" fmla="*/ 12 h 36"/>
                <a:gd name="T54" fmla="*/ 194 w 82"/>
                <a:gd name="T55" fmla="*/ 12 h 36"/>
                <a:gd name="T56" fmla="*/ 194 w 82"/>
                <a:gd name="T57" fmla="*/ 0 h 36"/>
                <a:gd name="T58" fmla="*/ 116 w 82"/>
                <a:gd name="T59" fmla="*/ 0 h 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2" h="36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8" y="5"/>
                    <a:pt x="62" y="5"/>
                    <a:pt x="65" y="5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59" name="Freeform 35">
              <a:extLst>
                <a:ext uri="{FF2B5EF4-FFF2-40B4-BE49-F238E27FC236}">
                  <a16:creationId xmlns:a16="http://schemas.microsoft.com/office/drawing/2014/main" id="{BBBA916D-7624-4714-AC95-322804EC82F5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874" y="2148"/>
              <a:ext cx="120" cy="85"/>
            </a:xfrm>
            <a:custGeom>
              <a:avLst/>
              <a:gdLst>
                <a:gd name="T0" fmla="*/ 75 w 51"/>
                <a:gd name="T1" fmla="*/ 35 h 36"/>
                <a:gd name="T2" fmla="*/ 75 w 51"/>
                <a:gd name="T3" fmla="*/ 35 h 36"/>
                <a:gd name="T4" fmla="*/ 75 w 51"/>
                <a:gd name="T5" fmla="*/ 12 h 36"/>
                <a:gd name="T6" fmla="*/ 87 w 51"/>
                <a:gd name="T7" fmla="*/ 12 h 36"/>
                <a:gd name="T8" fmla="*/ 104 w 51"/>
                <a:gd name="T9" fmla="*/ 24 h 36"/>
                <a:gd name="T10" fmla="*/ 87 w 51"/>
                <a:gd name="T11" fmla="*/ 35 h 36"/>
                <a:gd name="T12" fmla="*/ 75 w 51"/>
                <a:gd name="T13" fmla="*/ 35 h 36"/>
                <a:gd name="T14" fmla="*/ 111 w 51"/>
                <a:gd name="T15" fmla="*/ 43 h 36"/>
                <a:gd name="T16" fmla="*/ 118 w 51"/>
                <a:gd name="T17" fmla="*/ 24 h 36"/>
                <a:gd name="T18" fmla="*/ 111 w 51"/>
                <a:gd name="T19" fmla="*/ 7 h 36"/>
                <a:gd name="T20" fmla="*/ 85 w 51"/>
                <a:gd name="T21" fmla="*/ 0 h 36"/>
                <a:gd name="T22" fmla="*/ 61 w 51"/>
                <a:gd name="T23" fmla="*/ 0 h 36"/>
                <a:gd name="T24" fmla="*/ 61 w 51"/>
                <a:gd name="T25" fmla="*/ 35 h 36"/>
                <a:gd name="T26" fmla="*/ 61 w 51"/>
                <a:gd name="T27" fmla="*/ 35 h 36"/>
                <a:gd name="T28" fmla="*/ 61 w 51"/>
                <a:gd name="T29" fmla="*/ 73 h 36"/>
                <a:gd name="T30" fmla="*/ 16 w 51"/>
                <a:gd name="T31" fmla="*/ 73 h 36"/>
                <a:gd name="T32" fmla="*/ 16 w 51"/>
                <a:gd name="T33" fmla="*/ 50 h 36"/>
                <a:gd name="T34" fmla="*/ 42 w 51"/>
                <a:gd name="T35" fmla="*/ 50 h 36"/>
                <a:gd name="T36" fmla="*/ 42 w 51"/>
                <a:gd name="T37" fmla="*/ 35 h 36"/>
                <a:gd name="T38" fmla="*/ 16 w 51"/>
                <a:gd name="T39" fmla="*/ 35 h 36"/>
                <a:gd name="T40" fmla="*/ 16 w 51"/>
                <a:gd name="T41" fmla="*/ 12 h 36"/>
                <a:gd name="T42" fmla="*/ 47 w 51"/>
                <a:gd name="T43" fmla="*/ 12 h 36"/>
                <a:gd name="T44" fmla="*/ 47 w 51"/>
                <a:gd name="T45" fmla="*/ 0 h 36"/>
                <a:gd name="T46" fmla="*/ 0 w 51"/>
                <a:gd name="T47" fmla="*/ 0 h 36"/>
                <a:gd name="T48" fmla="*/ 0 w 51"/>
                <a:gd name="T49" fmla="*/ 85 h 36"/>
                <a:gd name="T50" fmla="*/ 75 w 51"/>
                <a:gd name="T51" fmla="*/ 85 h 36"/>
                <a:gd name="T52" fmla="*/ 75 w 51"/>
                <a:gd name="T53" fmla="*/ 50 h 36"/>
                <a:gd name="T54" fmla="*/ 82 w 51"/>
                <a:gd name="T55" fmla="*/ 50 h 36"/>
                <a:gd name="T56" fmla="*/ 104 w 51"/>
                <a:gd name="T57" fmla="*/ 85 h 36"/>
                <a:gd name="T58" fmla="*/ 120 w 51"/>
                <a:gd name="T59" fmla="*/ 85 h 36"/>
                <a:gd name="T60" fmla="*/ 99 w 51"/>
                <a:gd name="T61" fmla="*/ 47 h 36"/>
                <a:gd name="T62" fmla="*/ 111 w 51"/>
                <a:gd name="T63" fmla="*/ 43 h 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1" h="36">
                  <a:moveTo>
                    <a:pt x="32" y="15"/>
                  </a:moveTo>
                  <a:cubicBezTo>
                    <a:pt x="32" y="15"/>
                    <a:pt x="32" y="15"/>
                    <a:pt x="32" y="1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2" y="5"/>
                    <a:pt x="44" y="7"/>
                    <a:pt x="44" y="10"/>
                  </a:cubicBezTo>
                  <a:cubicBezTo>
                    <a:pt x="44" y="14"/>
                    <a:pt x="42" y="15"/>
                    <a:pt x="37" y="15"/>
                  </a:cubicBezTo>
                  <a:lnTo>
                    <a:pt x="32" y="15"/>
                  </a:lnTo>
                  <a:close/>
                  <a:moveTo>
                    <a:pt x="47" y="18"/>
                  </a:moveTo>
                  <a:cubicBezTo>
                    <a:pt x="49" y="16"/>
                    <a:pt x="50" y="14"/>
                    <a:pt x="50" y="10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4" y="1"/>
                    <a:pt x="41" y="0"/>
                    <a:pt x="3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25"/>
                    <a:pt x="44" y="36"/>
                    <a:pt x="44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4" y="20"/>
                    <a:pt x="45" y="19"/>
                    <a:pt x="47" y="18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60" name="Freeform 36">
              <a:extLst>
                <a:ext uri="{FF2B5EF4-FFF2-40B4-BE49-F238E27FC236}">
                  <a16:creationId xmlns:a16="http://schemas.microsoft.com/office/drawing/2014/main" id="{9AF6C799-4718-4580-8052-BBEAEAB0726F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642" y="2148"/>
              <a:ext cx="121" cy="85"/>
            </a:xfrm>
            <a:custGeom>
              <a:avLst/>
              <a:gdLst>
                <a:gd name="T0" fmla="*/ 76 w 51"/>
                <a:gd name="T1" fmla="*/ 35 h 36"/>
                <a:gd name="T2" fmla="*/ 76 w 51"/>
                <a:gd name="T3" fmla="*/ 35 h 36"/>
                <a:gd name="T4" fmla="*/ 76 w 51"/>
                <a:gd name="T5" fmla="*/ 12 h 36"/>
                <a:gd name="T6" fmla="*/ 88 w 51"/>
                <a:gd name="T7" fmla="*/ 12 h 36"/>
                <a:gd name="T8" fmla="*/ 102 w 51"/>
                <a:gd name="T9" fmla="*/ 24 h 36"/>
                <a:gd name="T10" fmla="*/ 88 w 51"/>
                <a:gd name="T11" fmla="*/ 35 h 36"/>
                <a:gd name="T12" fmla="*/ 76 w 51"/>
                <a:gd name="T13" fmla="*/ 35 h 36"/>
                <a:gd name="T14" fmla="*/ 109 w 51"/>
                <a:gd name="T15" fmla="*/ 43 h 36"/>
                <a:gd name="T16" fmla="*/ 119 w 51"/>
                <a:gd name="T17" fmla="*/ 24 h 36"/>
                <a:gd name="T18" fmla="*/ 109 w 51"/>
                <a:gd name="T19" fmla="*/ 7 h 36"/>
                <a:gd name="T20" fmla="*/ 85 w 51"/>
                <a:gd name="T21" fmla="*/ 0 h 36"/>
                <a:gd name="T22" fmla="*/ 59 w 51"/>
                <a:gd name="T23" fmla="*/ 0 h 36"/>
                <a:gd name="T24" fmla="*/ 59 w 51"/>
                <a:gd name="T25" fmla="*/ 35 h 36"/>
                <a:gd name="T26" fmla="*/ 59 w 51"/>
                <a:gd name="T27" fmla="*/ 35 h 36"/>
                <a:gd name="T28" fmla="*/ 59 w 51"/>
                <a:gd name="T29" fmla="*/ 73 h 36"/>
                <a:gd name="T30" fmla="*/ 14 w 51"/>
                <a:gd name="T31" fmla="*/ 73 h 36"/>
                <a:gd name="T32" fmla="*/ 14 w 51"/>
                <a:gd name="T33" fmla="*/ 50 h 36"/>
                <a:gd name="T34" fmla="*/ 40 w 51"/>
                <a:gd name="T35" fmla="*/ 50 h 36"/>
                <a:gd name="T36" fmla="*/ 40 w 51"/>
                <a:gd name="T37" fmla="*/ 35 h 36"/>
                <a:gd name="T38" fmla="*/ 14 w 51"/>
                <a:gd name="T39" fmla="*/ 35 h 36"/>
                <a:gd name="T40" fmla="*/ 14 w 51"/>
                <a:gd name="T41" fmla="*/ 12 h 36"/>
                <a:gd name="T42" fmla="*/ 47 w 51"/>
                <a:gd name="T43" fmla="*/ 12 h 36"/>
                <a:gd name="T44" fmla="*/ 47 w 51"/>
                <a:gd name="T45" fmla="*/ 0 h 36"/>
                <a:gd name="T46" fmla="*/ 0 w 51"/>
                <a:gd name="T47" fmla="*/ 0 h 36"/>
                <a:gd name="T48" fmla="*/ 0 w 51"/>
                <a:gd name="T49" fmla="*/ 85 h 36"/>
                <a:gd name="T50" fmla="*/ 76 w 51"/>
                <a:gd name="T51" fmla="*/ 85 h 36"/>
                <a:gd name="T52" fmla="*/ 76 w 51"/>
                <a:gd name="T53" fmla="*/ 50 h 36"/>
                <a:gd name="T54" fmla="*/ 83 w 51"/>
                <a:gd name="T55" fmla="*/ 50 h 36"/>
                <a:gd name="T56" fmla="*/ 104 w 51"/>
                <a:gd name="T57" fmla="*/ 85 h 36"/>
                <a:gd name="T58" fmla="*/ 121 w 51"/>
                <a:gd name="T59" fmla="*/ 85 h 36"/>
                <a:gd name="T60" fmla="*/ 97 w 51"/>
                <a:gd name="T61" fmla="*/ 47 h 36"/>
                <a:gd name="T62" fmla="*/ 109 w 51"/>
                <a:gd name="T63" fmla="*/ 43 h 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1" h="36">
                  <a:moveTo>
                    <a:pt x="32" y="15"/>
                  </a:moveTo>
                  <a:cubicBezTo>
                    <a:pt x="32" y="15"/>
                    <a:pt x="32" y="15"/>
                    <a:pt x="32" y="1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2" y="5"/>
                    <a:pt x="43" y="7"/>
                    <a:pt x="43" y="10"/>
                  </a:cubicBezTo>
                  <a:cubicBezTo>
                    <a:pt x="43" y="14"/>
                    <a:pt x="42" y="15"/>
                    <a:pt x="37" y="15"/>
                  </a:cubicBezTo>
                  <a:lnTo>
                    <a:pt x="32" y="15"/>
                  </a:lnTo>
                  <a:close/>
                  <a:moveTo>
                    <a:pt x="46" y="18"/>
                  </a:moveTo>
                  <a:cubicBezTo>
                    <a:pt x="48" y="16"/>
                    <a:pt x="50" y="14"/>
                    <a:pt x="50" y="10"/>
                  </a:cubicBezTo>
                  <a:cubicBezTo>
                    <a:pt x="50" y="7"/>
                    <a:pt x="48" y="4"/>
                    <a:pt x="46" y="3"/>
                  </a:cubicBezTo>
                  <a:cubicBezTo>
                    <a:pt x="44" y="1"/>
                    <a:pt x="41" y="0"/>
                    <a:pt x="3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25"/>
                    <a:pt x="44" y="36"/>
                    <a:pt x="44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0"/>
                    <a:pt x="45" y="19"/>
                    <a:pt x="46" y="18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61" name="Freeform 37">
              <a:extLst>
                <a:ext uri="{FF2B5EF4-FFF2-40B4-BE49-F238E27FC236}">
                  <a16:creationId xmlns:a16="http://schemas.microsoft.com/office/drawing/2014/main" id="{1A68D6A0-2749-497F-B8F4-0F66E4C65FA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807" y="2148"/>
              <a:ext cx="59" cy="85"/>
            </a:xfrm>
            <a:custGeom>
              <a:avLst/>
              <a:gdLst>
                <a:gd name="T0" fmla="*/ 28 w 25"/>
                <a:gd name="T1" fmla="*/ 38 h 36"/>
                <a:gd name="T2" fmla="*/ 17 w 25"/>
                <a:gd name="T3" fmla="*/ 38 h 36"/>
                <a:gd name="T4" fmla="*/ 17 w 25"/>
                <a:gd name="T5" fmla="*/ 12 h 36"/>
                <a:gd name="T6" fmla="*/ 28 w 25"/>
                <a:gd name="T7" fmla="*/ 12 h 36"/>
                <a:gd name="T8" fmla="*/ 42 w 25"/>
                <a:gd name="T9" fmla="*/ 26 h 36"/>
                <a:gd name="T10" fmla="*/ 28 w 25"/>
                <a:gd name="T11" fmla="*/ 38 h 36"/>
                <a:gd name="T12" fmla="*/ 50 w 25"/>
                <a:gd name="T13" fmla="*/ 7 h 36"/>
                <a:gd name="T14" fmla="*/ 26 w 25"/>
                <a:gd name="T15" fmla="*/ 0 h 36"/>
                <a:gd name="T16" fmla="*/ 0 w 25"/>
                <a:gd name="T17" fmla="*/ 0 h 36"/>
                <a:gd name="T18" fmla="*/ 0 w 25"/>
                <a:gd name="T19" fmla="*/ 50 h 36"/>
                <a:gd name="T20" fmla="*/ 0 w 25"/>
                <a:gd name="T21" fmla="*/ 85 h 36"/>
                <a:gd name="T22" fmla="*/ 17 w 25"/>
                <a:gd name="T23" fmla="*/ 85 h 36"/>
                <a:gd name="T24" fmla="*/ 17 w 25"/>
                <a:gd name="T25" fmla="*/ 50 h 36"/>
                <a:gd name="T26" fmla="*/ 26 w 25"/>
                <a:gd name="T27" fmla="*/ 50 h 36"/>
                <a:gd name="T28" fmla="*/ 50 w 25"/>
                <a:gd name="T29" fmla="*/ 43 h 36"/>
                <a:gd name="T30" fmla="*/ 59 w 25"/>
                <a:gd name="T31" fmla="*/ 26 h 36"/>
                <a:gd name="T32" fmla="*/ 50 w 25"/>
                <a:gd name="T33" fmla="*/ 7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5" h="36">
                  <a:moveTo>
                    <a:pt x="12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7" y="5"/>
                    <a:pt x="18" y="7"/>
                    <a:pt x="18" y="11"/>
                  </a:cubicBezTo>
                  <a:cubicBezTo>
                    <a:pt x="18" y="14"/>
                    <a:pt x="16" y="16"/>
                    <a:pt x="12" y="16"/>
                  </a:cubicBezTo>
                  <a:close/>
                  <a:moveTo>
                    <a:pt x="21" y="3"/>
                  </a:moveTo>
                  <a:cubicBezTo>
                    <a:pt x="19" y="1"/>
                    <a:pt x="16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6" y="21"/>
                    <a:pt x="19" y="20"/>
                    <a:pt x="21" y="18"/>
                  </a:cubicBezTo>
                  <a:cubicBezTo>
                    <a:pt x="23" y="17"/>
                    <a:pt x="25" y="14"/>
                    <a:pt x="25" y="11"/>
                  </a:cubicBezTo>
                  <a:cubicBezTo>
                    <a:pt x="25" y="7"/>
                    <a:pt x="23" y="4"/>
                    <a:pt x="21" y="3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62" name="Freeform 38">
              <a:extLst>
                <a:ext uri="{FF2B5EF4-FFF2-40B4-BE49-F238E27FC236}">
                  <a16:creationId xmlns:a16="http://schemas.microsoft.com/office/drawing/2014/main" id="{81109A31-6FDA-47C1-A4A7-F7562E7141AD}"/>
                </a:ext>
              </a:extLst>
            </p:cNvPr>
            <p:cNvSpPr>
              <a:spLocks/>
            </p:cNvSpPr>
            <p:nvPr/>
          </p:nvSpPr>
          <p:spPr bwMode="black">
            <a:xfrm>
              <a:off x="2578" y="2146"/>
              <a:ext cx="55" cy="87"/>
            </a:xfrm>
            <a:custGeom>
              <a:avLst/>
              <a:gdLst>
                <a:gd name="T0" fmla="*/ 33 w 23"/>
                <a:gd name="T1" fmla="*/ 38 h 37"/>
                <a:gd name="T2" fmla="*/ 14 w 23"/>
                <a:gd name="T3" fmla="*/ 24 h 37"/>
                <a:gd name="T4" fmla="*/ 31 w 23"/>
                <a:gd name="T5" fmla="*/ 12 h 37"/>
                <a:gd name="T6" fmla="*/ 50 w 23"/>
                <a:gd name="T7" fmla="*/ 16 h 37"/>
                <a:gd name="T8" fmla="*/ 50 w 23"/>
                <a:gd name="T9" fmla="*/ 5 h 37"/>
                <a:gd name="T10" fmla="*/ 31 w 23"/>
                <a:gd name="T11" fmla="*/ 0 h 37"/>
                <a:gd name="T12" fmla="*/ 0 w 23"/>
                <a:gd name="T13" fmla="*/ 26 h 37"/>
                <a:gd name="T14" fmla="*/ 24 w 23"/>
                <a:gd name="T15" fmla="*/ 49 h 37"/>
                <a:gd name="T16" fmla="*/ 41 w 23"/>
                <a:gd name="T17" fmla="*/ 63 h 37"/>
                <a:gd name="T18" fmla="*/ 24 w 23"/>
                <a:gd name="T19" fmla="*/ 75 h 37"/>
                <a:gd name="T20" fmla="*/ 0 w 23"/>
                <a:gd name="T21" fmla="*/ 71 h 37"/>
                <a:gd name="T22" fmla="*/ 0 w 23"/>
                <a:gd name="T23" fmla="*/ 82 h 37"/>
                <a:gd name="T24" fmla="*/ 22 w 23"/>
                <a:gd name="T25" fmla="*/ 87 h 37"/>
                <a:gd name="T26" fmla="*/ 55 w 23"/>
                <a:gd name="T27" fmla="*/ 63 h 37"/>
                <a:gd name="T28" fmla="*/ 33 w 23"/>
                <a:gd name="T29" fmla="*/ 38 h 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3" h="37">
                  <a:moveTo>
                    <a:pt x="14" y="16"/>
                  </a:moveTo>
                  <a:cubicBezTo>
                    <a:pt x="9" y="14"/>
                    <a:pt x="6" y="13"/>
                    <a:pt x="6" y="10"/>
                  </a:cubicBezTo>
                  <a:cubicBezTo>
                    <a:pt x="6" y="8"/>
                    <a:pt x="9" y="5"/>
                    <a:pt x="13" y="5"/>
                  </a:cubicBezTo>
                  <a:cubicBezTo>
                    <a:pt x="16" y="5"/>
                    <a:pt x="19" y="6"/>
                    <a:pt x="21" y="7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9" y="1"/>
                    <a:pt x="16" y="0"/>
                    <a:pt x="13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4" y="19"/>
                    <a:pt x="10" y="21"/>
                  </a:cubicBezTo>
                  <a:cubicBezTo>
                    <a:pt x="15" y="23"/>
                    <a:pt x="17" y="24"/>
                    <a:pt x="17" y="27"/>
                  </a:cubicBezTo>
                  <a:cubicBezTo>
                    <a:pt x="17" y="30"/>
                    <a:pt x="14" y="32"/>
                    <a:pt x="10" y="32"/>
                  </a:cubicBezTo>
                  <a:cubicBezTo>
                    <a:pt x="6" y="32"/>
                    <a:pt x="2" y="31"/>
                    <a:pt x="0" y="3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" y="37"/>
                    <a:pt x="6" y="37"/>
                    <a:pt x="9" y="37"/>
                  </a:cubicBezTo>
                  <a:cubicBezTo>
                    <a:pt x="19" y="37"/>
                    <a:pt x="23" y="32"/>
                    <a:pt x="23" y="27"/>
                  </a:cubicBezTo>
                  <a:cubicBezTo>
                    <a:pt x="23" y="21"/>
                    <a:pt x="20" y="18"/>
                    <a:pt x="14" y="16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1063" name="Freeform 39">
              <a:extLst>
                <a:ext uri="{FF2B5EF4-FFF2-40B4-BE49-F238E27FC236}">
                  <a16:creationId xmlns:a16="http://schemas.microsoft.com/office/drawing/2014/main" id="{3D232F39-60B1-48ED-99E3-43A8C2D584FE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18" y="2200"/>
              <a:ext cx="36" cy="36"/>
            </a:xfrm>
            <a:custGeom>
              <a:avLst/>
              <a:gdLst>
                <a:gd name="T0" fmla="*/ 14 w 15"/>
                <a:gd name="T1" fmla="*/ 17 h 15"/>
                <a:gd name="T2" fmla="*/ 14 w 15"/>
                <a:gd name="T3" fmla="*/ 12 h 15"/>
                <a:gd name="T4" fmla="*/ 19 w 15"/>
                <a:gd name="T5" fmla="*/ 12 h 15"/>
                <a:gd name="T6" fmla="*/ 24 w 15"/>
                <a:gd name="T7" fmla="*/ 14 h 15"/>
                <a:gd name="T8" fmla="*/ 19 w 15"/>
                <a:gd name="T9" fmla="*/ 17 h 15"/>
                <a:gd name="T10" fmla="*/ 14 w 15"/>
                <a:gd name="T11" fmla="*/ 17 h 15"/>
                <a:gd name="T12" fmla="*/ 14 w 15"/>
                <a:gd name="T13" fmla="*/ 19 h 15"/>
                <a:gd name="T14" fmla="*/ 19 w 15"/>
                <a:gd name="T15" fmla="*/ 19 h 15"/>
                <a:gd name="T16" fmla="*/ 24 w 15"/>
                <a:gd name="T17" fmla="*/ 29 h 15"/>
                <a:gd name="T18" fmla="*/ 26 w 15"/>
                <a:gd name="T19" fmla="*/ 29 h 15"/>
                <a:gd name="T20" fmla="*/ 22 w 15"/>
                <a:gd name="T21" fmla="*/ 19 h 15"/>
                <a:gd name="T22" fmla="*/ 26 w 15"/>
                <a:gd name="T23" fmla="*/ 14 h 15"/>
                <a:gd name="T24" fmla="*/ 19 w 15"/>
                <a:gd name="T25" fmla="*/ 10 h 15"/>
                <a:gd name="T26" fmla="*/ 12 w 15"/>
                <a:gd name="T27" fmla="*/ 10 h 15"/>
                <a:gd name="T28" fmla="*/ 12 w 15"/>
                <a:gd name="T29" fmla="*/ 29 h 15"/>
                <a:gd name="T30" fmla="*/ 14 w 15"/>
                <a:gd name="T31" fmla="*/ 29 h 15"/>
                <a:gd name="T32" fmla="*/ 14 w 15"/>
                <a:gd name="T33" fmla="*/ 19 h 15"/>
                <a:gd name="T34" fmla="*/ 19 w 15"/>
                <a:gd name="T35" fmla="*/ 36 h 15"/>
                <a:gd name="T36" fmla="*/ 36 w 15"/>
                <a:gd name="T37" fmla="*/ 19 h 15"/>
                <a:gd name="T38" fmla="*/ 19 w 15"/>
                <a:gd name="T39" fmla="*/ 0 h 15"/>
                <a:gd name="T40" fmla="*/ 0 w 15"/>
                <a:gd name="T41" fmla="*/ 19 h 15"/>
                <a:gd name="T42" fmla="*/ 19 w 15"/>
                <a:gd name="T43" fmla="*/ 36 h 15"/>
                <a:gd name="T44" fmla="*/ 5 w 15"/>
                <a:gd name="T45" fmla="*/ 19 h 15"/>
                <a:gd name="T46" fmla="*/ 19 w 15"/>
                <a:gd name="T47" fmla="*/ 5 h 15"/>
                <a:gd name="T48" fmla="*/ 34 w 15"/>
                <a:gd name="T49" fmla="*/ 19 h 15"/>
                <a:gd name="T50" fmla="*/ 19 w 15"/>
                <a:gd name="T51" fmla="*/ 34 h 15"/>
                <a:gd name="T52" fmla="*/ 5 w 15"/>
                <a:gd name="T53" fmla="*/ 19 h 1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" h="15">
                  <a:moveTo>
                    <a:pt x="6" y="7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10" y="5"/>
                    <a:pt x="10" y="6"/>
                  </a:cubicBezTo>
                  <a:cubicBezTo>
                    <a:pt x="10" y="7"/>
                    <a:pt x="9" y="7"/>
                    <a:pt x="8" y="7"/>
                  </a:cubicBezTo>
                  <a:lnTo>
                    <a:pt x="6" y="7"/>
                  </a:lnTo>
                  <a:close/>
                  <a:moveTo>
                    <a:pt x="6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4"/>
                    <a:pt x="10" y="4"/>
                    <a:pt x="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lnTo>
                    <a:pt x="6" y="8"/>
                  </a:lnTo>
                  <a:close/>
                  <a:moveTo>
                    <a:pt x="8" y="15"/>
                  </a:moveTo>
                  <a:cubicBezTo>
                    <a:pt x="12" y="15"/>
                    <a:pt x="15" y="12"/>
                    <a:pt x="15" y="8"/>
                  </a:cubicBezTo>
                  <a:cubicBezTo>
                    <a:pt x="15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5"/>
                    <a:pt x="8" y="15"/>
                  </a:cubicBezTo>
                  <a:close/>
                  <a:moveTo>
                    <a:pt x="2" y="8"/>
                  </a:moveTo>
                  <a:cubicBezTo>
                    <a:pt x="2" y="4"/>
                    <a:pt x="4" y="2"/>
                    <a:pt x="8" y="2"/>
                  </a:cubicBezTo>
                  <a:cubicBezTo>
                    <a:pt x="11" y="2"/>
                    <a:pt x="14" y="4"/>
                    <a:pt x="14" y="8"/>
                  </a:cubicBezTo>
                  <a:cubicBezTo>
                    <a:pt x="14" y="11"/>
                    <a:pt x="11" y="14"/>
                    <a:pt x="8" y="14"/>
                  </a:cubicBezTo>
                  <a:cubicBezTo>
                    <a:pt x="4" y="14"/>
                    <a:pt x="2" y="11"/>
                    <a:pt x="2" y="8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028" name="Line 42">
            <a:extLst>
              <a:ext uri="{FF2B5EF4-FFF2-40B4-BE49-F238E27FC236}">
                <a16:creationId xmlns:a16="http://schemas.microsoft.com/office/drawing/2014/main" id="{BFCC7DFA-4B14-4903-94CB-C9F05A23D51D}"/>
              </a:ext>
            </a:extLst>
          </p:cNvPr>
          <p:cNvSpPr>
            <a:spLocks noChangeShapeType="1"/>
          </p:cNvSpPr>
          <p:nvPr userDrawn="1"/>
        </p:nvSpPr>
        <p:spPr bwMode="gray">
          <a:xfrm>
            <a:off x="0" y="6172200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sp>
        <p:nvSpPr>
          <p:cNvPr id="1470470" name="Rectangle 6">
            <a:extLst>
              <a:ext uri="{FF2B5EF4-FFF2-40B4-BE49-F238E27FC236}">
                <a16:creationId xmlns:a16="http://schemas.microsoft.com/office/drawing/2014/main" id="{1E4E46AF-C595-41E6-8C47-FF66B0C2A044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455613" y="1600200"/>
            <a:ext cx="7543800" cy="1330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470471" name="Rectangle 7">
            <a:extLst>
              <a:ext uri="{FF2B5EF4-FFF2-40B4-BE49-F238E27FC236}">
                <a16:creationId xmlns:a16="http://schemas.microsoft.com/office/drawing/2014/main" id="{6C927586-6540-433F-945A-4291E988D746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55613" y="952500"/>
            <a:ext cx="7543800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31" name="Line 40">
            <a:extLst>
              <a:ext uri="{FF2B5EF4-FFF2-40B4-BE49-F238E27FC236}">
                <a16:creationId xmlns:a16="http://schemas.microsoft.com/office/drawing/2014/main" id="{6CE00A2D-3A99-4FA8-B37B-137943372E45}"/>
              </a:ext>
            </a:extLst>
          </p:cNvPr>
          <p:cNvSpPr>
            <a:spLocks noChangeShapeType="1"/>
          </p:cNvSpPr>
          <p:nvPr userDrawn="1"/>
        </p:nvSpPr>
        <p:spPr bwMode="gray">
          <a:xfrm>
            <a:off x="0" y="2166938"/>
            <a:ext cx="9144000" cy="0"/>
          </a:xfrm>
          <a:prstGeom prst="line">
            <a:avLst/>
          </a:prstGeom>
          <a:noFill/>
          <a:ln w="19050">
            <a:solidFill>
              <a:schemeClr val="bg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>
            <a:spAutoFit/>
          </a:bodyPr>
          <a:lstStyle/>
          <a:p>
            <a:endParaRPr lang="en-US" dirty="0"/>
          </a:p>
        </p:txBody>
      </p:sp>
      <p:pic>
        <p:nvPicPr>
          <p:cNvPr id="1470524" name="Picture 60" descr="PED10d008_96">
            <a:extLst>
              <a:ext uri="{FF2B5EF4-FFF2-40B4-BE49-F238E27FC236}">
                <a16:creationId xmlns:a16="http://schemas.microsoft.com/office/drawing/2014/main" id="{E141BAA9-E841-4798-82FD-9AAF093C48D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192338"/>
            <a:ext cx="9144000" cy="3992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  <p:sldLayoutId id="2147483691" r:id="rId2"/>
    <p:sldLayoutId id="214748369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698" r:id="rId9"/>
    <p:sldLayoutId id="2147483699" r:id="rId10"/>
    <p:sldLayoutId id="2147483700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4705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1470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4704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70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47047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47047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47047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04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47047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70470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704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70470"/>
                        </p:tgtEl>
                      </p:cBhvr>
                    </p:animEffect>
                  </p:childTnLst>
                </p:cTn>
              </p:par>
            </p:tnLst>
          </p:tmpl>
          <p:tmpl lvl="2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704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70470"/>
                        </p:tgtEl>
                      </p:cBhvr>
                    </p:animEffect>
                  </p:childTnLst>
                </p:cTn>
              </p:par>
            </p:tnLst>
          </p:tmpl>
          <p:tmpl lvl="3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704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70470"/>
                        </p:tgtEl>
                      </p:cBhvr>
                    </p:animEffect>
                  </p:childTnLst>
                </p:cTn>
              </p:par>
            </p:tnLst>
          </p:tmpl>
          <p:tmpl lvl="4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704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70470"/>
                        </p:tgtEl>
                      </p:cBhvr>
                    </p:animEffect>
                  </p:childTnLst>
                </p:cTn>
              </p:par>
            </p:tnLst>
          </p:tmpl>
          <p:tmpl lvl="5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7047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7047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70471" grpId="0"/>
    </p:bldLst>
  </p:timing>
  <p:txStyles>
    <p:titleStyle>
      <a:lvl1pPr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sz="3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3000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3000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3000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3000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3000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9pPr>
    </p:titleStyle>
    <p:bodyStyle>
      <a:lvl1pPr marL="285750" indent="-28575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chemeClr val="tx2"/>
        </a:buClr>
        <a:buFont typeface="Wingdings" panose="05000000000000000000" pitchFamily="2" charset="2"/>
        <a:defRPr kern="1200">
          <a:solidFill>
            <a:schemeClr val="bg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chemeClr val="tx2"/>
        </a:buClr>
        <a:buFont typeface="Wingdings" panose="05000000000000000000" pitchFamily="2" charset="2"/>
        <a:defRPr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chemeClr val="tx2"/>
        </a:buClr>
        <a:buFont typeface="Wingdings" panose="05000000000000000000" pitchFamily="2" charset="2"/>
        <a:defRPr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chemeClr val="tx2"/>
        </a:buClr>
        <a:buFont typeface="Wingdings" panose="05000000000000000000" pitchFamily="2" charset="2"/>
        <a:defRPr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chemeClr val="tx2"/>
        </a:buClr>
        <a:buFont typeface="Wingdings" panose="05000000000000000000" pitchFamily="2" charset="2"/>
        <a:defRPr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1" descr="purple_large_segue_bar">
            <a:extLst>
              <a:ext uri="{FF2B5EF4-FFF2-40B4-BE49-F238E27FC236}">
                <a16:creationId xmlns:a16="http://schemas.microsoft.com/office/drawing/2014/main" id="{D30A6228-B2F1-4678-967B-FEB0D966F952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9525" y="109538"/>
            <a:ext cx="9153525" cy="65198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5" name="Group 3">
            <a:extLst>
              <a:ext uri="{FF2B5EF4-FFF2-40B4-BE49-F238E27FC236}">
                <a16:creationId xmlns:a16="http://schemas.microsoft.com/office/drawing/2014/main" id="{431C57E7-1D73-4737-B661-8B8BCAA6CC42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-9525" y="4513263"/>
            <a:ext cx="9153525" cy="2232025"/>
            <a:chOff x="0" y="2598"/>
            <a:chExt cx="5760" cy="1290"/>
          </a:xfrm>
        </p:grpSpPr>
        <p:sp>
          <p:nvSpPr>
            <p:cNvPr id="3077" name="Rectangle 4">
              <a:extLst>
                <a:ext uri="{FF2B5EF4-FFF2-40B4-BE49-F238E27FC236}">
                  <a16:creationId xmlns:a16="http://schemas.microsoft.com/office/drawing/2014/main" id="{B0EE6F33-1E08-41C1-A1A8-EC46DC1A9FA2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0" y="2598"/>
              <a:ext cx="5760" cy="1290"/>
            </a:xfrm>
            <a:prstGeom prst="rect">
              <a:avLst/>
            </a:prstGeom>
            <a:solidFill>
              <a:srgbClr val="3A3A6E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3078" name="Line 5">
              <a:extLst>
                <a:ext uri="{FF2B5EF4-FFF2-40B4-BE49-F238E27FC236}">
                  <a16:creationId xmlns:a16="http://schemas.microsoft.com/office/drawing/2014/main" id="{A331BB38-CA82-44D7-BA86-9303B6EA1A76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0" y="2598"/>
              <a:ext cx="576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  <p:sp>
          <p:nvSpPr>
            <p:cNvPr id="3079" name="Line 6">
              <a:extLst>
                <a:ext uri="{FF2B5EF4-FFF2-40B4-BE49-F238E27FC236}">
                  <a16:creationId xmlns:a16="http://schemas.microsoft.com/office/drawing/2014/main" id="{F417CB02-E15F-482C-93AC-47099AA8DB68}"/>
                </a:ext>
              </a:extLst>
            </p:cNvPr>
            <p:cNvSpPr>
              <a:spLocks noChangeShapeType="1"/>
            </p:cNvSpPr>
            <p:nvPr userDrawn="1"/>
          </p:nvSpPr>
          <p:spPr bwMode="gray">
            <a:xfrm>
              <a:off x="0" y="3888"/>
              <a:ext cx="576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595399" name="Rectangle 7">
            <a:extLst>
              <a:ext uri="{FF2B5EF4-FFF2-40B4-BE49-F238E27FC236}">
                <a16:creationId xmlns:a16="http://schemas.microsoft.com/office/drawing/2014/main" id="{7EA68952-FC46-4288-8B27-B499622AF21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3619500"/>
            <a:ext cx="7543800" cy="55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Segue Slide (No Photo)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53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953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95399" grpId="0"/>
    </p:bldLst>
  </p:timing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 kern="1200">
          <a:solidFill>
            <a:schemeClr val="bg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chemeClr val="bg1"/>
          </a:solidFill>
          <a:latin typeface="Arial Narrow" panose="020B0606020202030204" pitchFamily="34" charset="0"/>
          <a:cs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51" descr="purple_thin">
            <a:extLst>
              <a:ext uri="{FF2B5EF4-FFF2-40B4-BE49-F238E27FC236}">
                <a16:creationId xmlns:a16="http://schemas.microsoft.com/office/drawing/2014/main" id="{16352C6C-290F-41C4-B50D-2B9EC074AED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4763"/>
            <a:ext cx="9144000" cy="114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99" name="Rectangle 3">
            <a:extLst>
              <a:ext uri="{FF2B5EF4-FFF2-40B4-BE49-F238E27FC236}">
                <a16:creationId xmlns:a16="http://schemas.microsoft.com/office/drawing/2014/main" id="{05AAF118-7805-4252-B39F-5F7C0A86C2D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457200" y="684213"/>
            <a:ext cx="8229600" cy="5572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Content Slide</a:t>
            </a:r>
          </a:p>
        </p:txBody>
      </p:sp>
      <p:sp>
        <p:nvSpPr>
          <p:cNvPr id="4100" name="Rectangle 4">
            <a:extLst>
              <a:ext uri="{FF2B5EF4-FFF2-40B4-BE49-F238E27FC236}">
                <a16:creationId xmlns:a16="http://schemas.microsoft.com/office/drawing/2014/main" id="{FDC717F7-A2FC-4490-A9DB-1E1241596D3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gray">
          <a:xfrm>
            <a:off x="457200" y="1736725"/>
            <a:ext cx="8229600" cy="1827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529862" name="Rectangle 6">
            <a:extLst>
              <a:ext uri="{FF2B5EF4-FFF2-40B4-BE49-F238E27FC236}">
                <a16:creationId xmlns:a16="http://schemas.microsoft.com/office/drawing/2014/main" id="{26FC00DD-F2DF-41D2-91C6-0F5AB6F80BA4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gray">
          <a:xfrm>
            <a:off x="76200" y="6477000"/>
            <a:ext cx="466725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r" eaLnBrk="1" hangingPunct="1">
              <a:defRPr sz="900">
                <a:solidFill>
                  <a:srgbClr val="414636"/>
                </a:solidFill>
              </a:defRPr>
            </a:lvl1pPr>
          </a:lstStyle>
          <a:p>
            <a:fld id="{9918167B-CC41-4EA9-9514-785F065B44D7}" type="slidenum">
              <a:rPr lang="en-US" altLang="en-US"/>
              <a:pPr/>
              <a:t>‹#›</a:t>
            </a:fld>
            <a:endParaRPr lang="en-US" altLang="en-US" dirty="0"/>
          </a:p>
        </p:txBody>
      </p:sp>
      <p:grpSp>
        <p:nvGrpSpPr>
          <p:cNvPr id="4102" name="Group 8">
            <a:extLst>
              <a:ext uri="{FF2B5EF4-FFF2-40B4-BE49-F238E27FC236}">
                <a16:creationId xmlns:a16="http://schemas.microsoft.com/office/drawing/2014/main" id="{BEE0BB93-F883-4FDD-A846-BAD52250FC63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6669088" y="6400800"/>
            <a:ext cx="1989137" cy="223838"/>
            <a:chOff x="2205" y="2084"/>
            <a:chExt cx="1349" cy="152"/>
          </a:xfrm>
        </p:grpSpPr>
        <p:sp>
          <p:nvSpPr>
            <p:cNvPr id="4105" name="Freeform 9">
              <a:extLst>
                <a:ext uri="{FF2B5EF4-FFF2-40B4-BE49-F238E27FC236}">
                  <a16:creationId xmlns:a16="http://schemas.microsoft.com/office/drawing/2014/main" id="{4064F59F-4D0F-40E8-A8EC-4548D1D3C0B9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95" y="2127"/>
              <a:ext cx="21" cy="71"/>
            </a:xfrm>
            <a:custGeom>
              <a:avLst/>
              <a:gdLst>
                <a:gd name="T0" fmla="*/ 9 w 9"/>
                <a:gd name="T1" fmla="*/ 2 h 30"/>
                <a:gd name="T2" fmla="*/ 5 w 9"/>
                <a:gd name="T3" fmla="*/ 0 h 30"/>
                <a:gd name="T4" fmla="*/ 0 w 9"/>
                <a:gd name="T5" fmla="*/ 71 h 30"/>
                <a:gd name="T6" fmla="*/ 19 w 9"/>
                <a:gd name="T7" fmla="*/ 21 h 30"/>
                <a:gd name="T8" fmla="*/ 9 w 9"/>
                <a:gd name="T9" fmla="*/ 2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30">
                  <a:moveTo>
                    <a:pt x="4" y="1"/>
                  </a:moveTo>
                  <a:cubicBezTo>
                    <a:pt x="4" y="1"/>
                    <a:pt x="3" y="0"/>
                    <a:pt x="2" y="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8" y="9"/>
                    <a:pt x="8" y="9"/>
                    <a:pt x="8" y="9"/>
                  </a:cubicBezTo>
                  <a:cubicBezTo>
                    <a:pt x="9" y="6"/>
                    <a:pt x="7" y="3"/>
                    <a:pt x="4" y="1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06" name="Freeform 10">
              <a:extLst>
                <a:ext uri="{FF2B5EF4-FFF2-40B4-BE49-F238E27FC236}">
                  <a16:creationId xmlns:a16="http://schemas.microsoft.com/office/drawing/2014/main" id="{5CB4FF8C-D05A-4A6F-95D5-00AC2741D5D1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76" y="2122"/>
              <a:ext cx="21" cy="76"/>
            </a:xfrm>
            <a:custGeom>
              <a:avLst/>
              <a:gdLst>
                <a:gd name="T0" fmla="*/ 0 w 9"/>
                <a:gd name="T1" fmla="*/ 2 h 32"/>
                <a:gd name="T2" fmla="*/ 9 w 9"/>
                <a:gd name="T3" fmla="*/ 76 h 32"/>
                <a:gd name="T4" fmla="*/ 21 w 9"/>
                <a:gd name="T5" fmla="*/ 2 h 32"/>
                <a:gd name="T6" fmla="*/ 0 w 9"/>
                <a:gd name="T7" fmla="*/ 2 h 3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" h="32">
                  <a:moveTo>
                    <a:pt x="0" y="1"/>
                  </a:moveTo>
                  <a:cubicBezTo>
                    <a:pt x="4" y="32"/>
                    <a:pt x="4" y="32"/>
                    <a:pt x="4" y="32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6" y="1"/>
                    <a:pt x="3" y="0"/>
                    <a:pt x="0" y="1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07" name="Freeform 11">
              <a:extLst>
                <a:ext uri="{FF2B5EF4-FFF2-40B4-BE49-F238E27FC236}">
                  <a16:creationId xmlns:a16="http://schemas.microsoft.com/office/drawing/2014/main" id="{6804340A-4F70-4609-AAC3-5334407AAB62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57" y="2127"/>
              <a:ext cx="21" cy="71"/>
            </a:xfrm>
            <a:custGeom>
              <a:avLst/>
              <a:gdLst>
                <a:gd name="T0" fmla="*/ 9 w 9"/>
                <a:gd name="T1" fmla="*/ 2 h 30"/>
                <a:gd name="T2" fmla="*/ 2 w 9"/>
                <a:gd name="T3" fmla="*/ 21 h 30"/>
                <a:gd name="T4" fmla="*/ 21 w 9"/>
                <a:gd name="T5" fmla="*/ 71 h 30"/>
                <a:gd name="T6" fmla="*/ 16 w 9"/>
                <a:gd name="T7" fmla="*/ 0 h 30"/>
                <a:gd name="T8" fmla="*/ 9 w 9"/>
                <a:gd name="T9" fmla="*/ 2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" h="30">
                  <a:moveTo>
                    <a:pt x="4" y="1"/>
                  </a:moveTo>
                  <a:cubicBezTo>
                    <a:pt x="2" y="3"/>
                    <a:pt x="0" y="6"/>
                    <a:pt x="1" y="9"/>
                  </a:cubicBezTo>
                  <a:cubicBezTo>
                    <a:pt x="9" y="30"/>
                    <a:pt x="9" y="30"/>
                    <a:pt x="9" y="3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6" y="0"/>
                    <a:pt x="5" y="1"/>
                    <a:pt x="4" y="1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08" name="Freeform 12">
              <a:extLst>
                <a:ext uri="{FF2B5EF4-FFF2-40B4-BE49-F238E27FC236}">
                  <a16:creationId xmlns:a16="http://schemas.microsoft.com/office/drawing/2014/main" id="{81656B7A-679D-446F-BE14-DD8756A90D18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31" y="2136"/>
              <a:ext cx="36" cy="64"/>
            </a:xfrm>
            <a:custGeom>
              <a:avLst/>
              <a:gdLst>
                <a:gd name="T0" fmla="*/ 0 w 15"/>
                <a:gd name="T1" fmla="*/ 0 h 27"/>
                <a:gd name="T2" fmla="*/ 36 w 15"/>
                <a:gd name="T3" fmla="*/ 64 h 27"/>
                <a:gd name="T4" fmla="*/ 22 w 15"/>
                <a:gd name="T5" fmla="*/ 9 h 27"/>
                <a:gd name="T6" fmla="*/ 0 w 15"/>
                <a:gd name="T7" fmla="*/ 0 h 2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27">
                  <a:moveTo>
                    <a:pt x="0" y="0"/>
                  </a:moveTo>
                  <a:cubicBezTo>
                    <a:pt x="5" y="9"/>
                    <a:pt x="10" y="18"/>
                    <a:pt x="15" y="27"/>
                  </a:cubicBezTo>
                  <a:cubicBezTo>
                    <a:pt x="14" y="19"/>
                    <a:pt x="12" y="7"/>
                    <a:pt x="9" y="4"/>
                  </a:cubicBezTo>
                  <a:cubicBezTo>
                    <a:pt x="6" y="0"/>
                    <a:pt x="0" y="0"/>
                    <a:pt x="0" y="0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09" name="Freeform 13">
              <a:extLst>
                <a:ext uri="{FF2B5EF4-FFF2-40B4-BE49-F238E27FC236}">
                  <a16:creationId xmlns:a16="http://schemas.microsoft.com/office/drawing/2014/main" id="{8F02EE3E-7D52-4FDC-A6EC-50AD3485AC58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10" y="2136"/>
              <a:ext cx="50" cy="67"/>
            </a:xfrm>
            <a:custGeom>
              <a:avLst/>
              <a:gdLst>
                <a:gd name="T0" fmla="*/ 0 w 21"/>
                <a:gd name="T1" fmla="*/ 12 h 28"/>
                <a:gd name="T2" fmla="*/ 50 w 21"/>
                <a:gd name="T3" fmla="*/ 67 h 28"/>
                <a:gd name="T4" fmla="*/ 19 w 21"/>
                <a:gd name="T5" fmla="*/ 0 h 28"/>
                <a:gd name="T6" fmla="*/ 0 w 21"/>
                <a:gd name="T7" fmla="*/ 12 h 2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" h="28">
                  <a:moveTo>
                    <a:pt x="0" y="5"/>
                  </a:moveTo>
                  <a:cubicBezTo>
                    <a:pt x="21" y="28"/>
                    <a:pt x="21" y="28"/>
                    <a:pt x="21" y="28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5" y="0"/>
                    <a:pt x="2" y="2"/>
                    <a:pt x="0" y="5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0" name="Freeform 14">
              <a:extLst>
                <a:ext uri="{FF2B5EF4-FFF2-40B4-BE49-F238E27FC236}">
                  <a16:creationId xmlns:a16="http://schemas.microsoft.com/office/drawing/2014/main" id="{0A057ABE-55EB-44C9-A744-8A05128ED70B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04" y="2148"/>
              <a:ext cx="31" cy="52"/>
            </a:xfrm>
            <a:custGeom>
              <a:avLst/>
              <a:gdLst>
                <a:gd name="T0" fmla="*/ 7 w 13"/>
                <a:gd name="T1" fmla="*/ 14 h 22"/>
                <a:gd name="T2" fmla="*/ 0 w 13"/>
                <a:gd name="T3" fmla="*/ 52 h 22"/>
                <a:gd name="T4" fmla="*/ 31 w 13"/>
                <a:gd name="T5" fmla="*/ 0 h 22"/>
                <a:gd name="T6" fmla="*/ 7 w 13"/>
                <a:gd name="T7" fmla="*/ 14 h 22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3" h="22">
                  <a:moveTo>
                    <a:pt x="3" y="6"/>
                  </a:moveTo>
                  <a:cubicBezTo>
                    <a:pt x="0" y="22"/>
                    <a:pt x="0" y="22"/>
                    <a:pt x="0" y="22"/>
                  </a:cubicBezTo>
                  <a:cubicBezTo>
                    <a:pt x="4" y="15"/>
                    <a:pt x="9" y="7"/>
                    <a:pt x="13" y="0"/>
                  </a:cubicBezTo>
                  <a:cubicBezTo>
                    <a:pt x="9" y="0"/>
                    <a:pt x="5" y="1"/>
                    <a:pt x="3" y="6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1" name="Freeform 15">
              <a:extLst>
                <a:ext uri="{FF2B5EF4-FFF2-40B4-BE49-F238E27FC236}">
                  <a16:creationId xmlns:a16="http://schemas.microsoft.com/office/drawing/2014/main" id="{D7501134-F7A9-4950-A718-0005678CCF84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12" y="2148"/>
              <a:ext cx="44" cy="57"/>
            </a:xfrm>
            <a:custGeom>
              <a:avLst/>
              <a:gdLst>
                <a:gd name="T0" fmla="*/ 25 w 19"/>
                <a:gd name="T1" fmla="*/ 0 h 24"/>
                <a:gd name="T2" fmla="*/ 0 w 19"/>
                <a:gd name="T3" fmla="*/ 57 h 24"/>
                <a:gd name="T4" fmla="*/ 44 w 19"/>
                <a:gd name="T5" fmla="*/ 7 h 24"/>
                <a:gd name="T6" fmla="*/ 25 w 19"/>
                <a:gd name="T7" fmla="*/ 0 h 2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" h="24">
                  <a:moveTo>
                    <a:pt x="11" y="0"/>
                  </a:moveTo>
                  <a:cubicBezTo>
                    <a:pt x="0" y="24"/>
                    <a:pt x="0" y="24"/>
                    <a:pt x="0" y="24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7" y="1"/>
                    <a:pt x="14" y="0"/>
                    <a:pt x="11" y="0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2" name="Freeform 16">
              <a:extLst>
                <a:ext uri="{FF2B5EF4-FFF2-40B4-BE49-F238E27FC236}">
                  <a16:creationId xmlns:a16="http://schemas.microsoft.com/office/drawing/2014/main" id="{6A4FF475-1C22-448D-841B-EBF33CD92D52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05" y="2148"/>
              <a:ext cx="47" cy="62"/>
            </a:xfrm>
            <a:custGeom>
              <a:avLst/>
              <a:gdLst>
                <a:gd name="T0" fmla="*/ 0 w 20"/>
                <a:gd name="T1" fmla="*/ 24 h 26"/>
                <a:gd name="T2" fmla="*/ 47 w 20"/>
                <a:gd name="T3" fmla="*/ 62 h 26"/>
                <a:gd name="T4" fmla="*/ 5 w 20"/>
                <a:gd name="T5" fmla="*/ 0 h 26"/>
                <a:gd name="T6" fmla="*/ 0 w 20"/>
                <a:gd name="T7" fmla="*/ 24 h 2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" h="26">
                  <a:moveTo>
                    <a:pt x="0" y="10"/>
                  </a:moveTo>
                  <a:cubicBezTo>
                    <a:pt x="6" y="15"/>
                    <a:pt x="13" y="21"/>
                    <a:pt x="20" y="26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0" y="3"/>
                    <a:pt x="0" y="7"/>
                    <a:pt x="0" y="10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3" name="Freeform 17">
              <a:extLst>
                <a:ext uri="{FF2B5EF4-FFF2-40B4-BE49-F238E27FC236}">
                  <a16:creationId xmlns:a16="http://schemas.microsoft.com/office/drawing/2014/main" id="{1C8EAEEC-4918-4580-A667-0A3E91EEEFC6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21" y="2158"/>
              <a:ext cx="45" cy="52"/>
            </a:xfrm>
            <a:custGeom>
              <a:avLst/>
              <a:gdLst>
                <a:gd name="T0" fmla="*/ 43 w 19"/>
                <a:gd name="T1" fmla="*/ 5 h 22"/>
                <a:gd name="T2" fmla="*/ 38 w 19"/>
                <a:gd name="T3" fmla="*/ 0 h 22"/>
                <a:gd name="T4" fmla="*/ 0 w 19"/>
                <a:gd name="T5" fmla="*/ 52 h 22"/>
                <a:gd name="T6" fmla="*/ 45 w 19"/>
                <a:gd name="T7" fmla="*/ 17 h 22"/>
                <a:gd name="T8" fmla="*/ 43 w 19"/>
                <a:gd name="T9" fmla="*/ 5 h 2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" h="22">
                  <a:moveTo>
                    <a:pt x="18" y="2"/>
                  </a:moveTo>
                  <a:cubicBezTo>
                    <a:pt x="17" y="1"/>
                    <a:pt x="17" y="0"/>
                    <a:pt x="16" y="0"/>
                  </a:cubicBezTo>
                  <a:cubicBezTo>
                    <a:pt x="0" y="22"/>
                    <a:pt x="0" y="22"/>
                    <a:pt x="0" y="22"/>
                  </a:cubicBezTo>
                  <a:cubicBezTo>
                    <a:pt x="6" y="17"/>
                    <a:pt x="12" y="12"/>
                    <a:pt x="19" y="7"/>
                  </a:cubicBezTo>
                  <a:cubicBezTo>
                    <a:pt x="19" y="5"/>
                    <a:pt x="18" y="3"/>
                    <a:pt x="18" y="2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4" name="Freeform 18">
              <a:extLst>
                <a:ext uri="{FF2B5EF4-FFF2-40B4-BE49-F238E27FC236}">
                  <a16:creationId xmlns:a16="http://schemas.microsoft.com/office/drawing/2014/main" id="{22CF41F0-A050-48FD-8598-805954C3822A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05" y="2177"/>
              <a:ext cx="40" cy="40"/>
            </a:xfrm>
            <a:custGeom>
              <a:avLst/>
              <a:gdLst>
                <a:gd name="T0" fmla="*/ 0 w 17"/>
                <a:gd name="T1" fmla="*/ 21 h 17"/>
                <a:gd name="T2" fmla="*/ 40 w 17"/>
                <a:gd name="T3" fmla="*/ 40 h 17"/>
                <a:gd name="T4" fmla="*/ 0 w 17"/>
                <a:gd name="T5" fmla="*/ 0 h 17"/>
                <a:gd name="T6" fmla="*/ 0 w 17"/>
                <a:gd name="T7" fmla="*/ 21 h 17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7">
                  <a:moveTo>
                    <a:pt x="0" y="9"/>
                  </a:moveTo>
                  <a:cubicBezTo>
                    <a:pt x="17" y="17"/>
                    <a:pt x="17" y="17"/>
                    <a:pt x="17" y="17"/>
                  </a:cubicBezTo>
                  <a:cubicBezTo>
                    <a:pt x="12" y="11"/>
                    <a:pt x="6" y="5"/>
                    <a:pt x="0" y="0"/>
                  </a:cubicBezTo>
                  <a:lnTo>
                    <a:pt x="0" y="9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5" name="Freeform 19">
              <a:extLst>
                <a:ext uri="{FF2B5EF4-FFF2-40B4-BE49-F238E27FC236}">
                  <a16:creationId xmlns:a16="http://schemas.microsoft.com/office/drawing/2014/main" id="{57588818-9F98-47C7-AA00-59950E0F82C2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26" y="2179"/>
              <a:ext cx="40" cy="38"/>
            </a:xfrm>
            <a:custGeom>
              <a:avLst/>
              <a:gdLst>
                <a:gd name="T0" fmla="*/ 40 w 17"/>
                <a:gd name="T1" fmla="*/ 19 h 16"/>
                <a:gd name="T2" fmla="*/ 40 w 17"/>
                <a:gd name="T3" fmla="*/ 0 h 16"/>
                <a:gd name="T4" fmla="*/ 0 w 17"/>
                <a:gd name="T5" fmla="*/ 38 h 16"/>
                <a:gd name="T6" fmla="*/ 40 w 17"/>
                <a:gd name="T7" fmla="*/ 19 h 1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7" h="16">
                  <a:moveTo>
                    <a:pt x="17" y="8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6" y="13"/>
                    <a:pt x="11" y="11"/>
                    <a:pt x="17" y="8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6" name="Freeform 20">
              <a:extLst>
                <a:ext uri="{FF2B5EF4-FFF2-40B4-BE49-F238E27FC236}">
                  <a16:creationId xmlns:a16="http://schemas.microsoft.com/office/drawing/2014/main" id="{3CF02F41-057A-4F40-8849-F91BEF5E3CEE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05" y="2200"/>
              <a:ext cx="38" cy="24"/>
            </a:xfrm>
            <a:custGeom>
              <a:avLst/>
              <a:gdLst>
                <a:gd name="T0" fmla="*/ 0 w 16"/>
                <a:gd name="T1" fmla="*/ 17 h 10"/>
                <a:gd name="T2" fmla="*/ 38 w 16"/>
                <a:gd name="T3" fmla="*/ 24 h 10"/>
                <a:gd name="T4" fmla="*/ 0 w 16"/>
                <a:gd name="T5" fmla="*/ 0 h 10"/>
                <a:gd name="T6" fmla="*/ 0 w 16"/>
                <a:gd name="T7" fmla="*/ 17 h 1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6" h="10">
                  <a:moveTo>
                    <a:pt x="0" y="7"/>
                  </a:moveTo>
                  <a:cubicBezTo>
                    <a:pt x="5" y="8"/>
                    <a:pt x="11" y="9"/>
                    <a:pt x="16" y="1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7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7" name="Freeform 21">
              <a:extLst>
                <a:ext uri="{FF2B5EF4-FFF2-40B4-BE49-F238E27FC236}">
                  <a16:creationId xmlns:a16="http://schemas.microsoft.com/office/drawing/2014/main" id="{D257E8A5-E51A-4B3E-B36A-1CBF921AD26D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30" y="2203"/>
              <a:ext cx="36" cy="21"/>
            </a:xfrm>
            <a:custGeom>
              <a:avLst/>
              <a:gdLst>
                <a:gd name="T0" fmla="*/ 36 w 15"/>
                <a:gd name="T1" fmla="*/ 14 h 9"/>
                <a:gd name="T2" fmla="*/ 36 w 15"/>
                <a:gd name="T3" fmla="*/ 0 h 9"/>
                <a:gd name="T4" fmla="*/ 0 w 15"/>
                <a:gd name="T5" fmla="*/ 21 h 9"/>
                <a:gd name="T6" fmla="*/ 36 w 15"/>
                <a:gd name="T7" fmla="*/ 14 h 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9">
                  <a:moveTo>
                    <a:pt x="15" y="6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0" y="3"/>
                    <a:pt x="5" y="6"/>
                    <a:pt x="0" y="9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8" name="Freeform 22">
              <a:extLst>
                <a:ext uri="{FF2B5EF4-FFF2-40B4-BE49-F238E27FC236}">
                  <a16:creationId xmlns:a16="http://schemas.microsoft.com/office/drawing/2014/main" id="{55194FFB-1E51-46C0-A4F2-0BD632D1EFD2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05" y="2219"/>
              <a:ext cx="36" cy="14"/>
            </a:xfrm>
            <a:custGeom>
              <a:avLst/>
              <a:gdLst>
                <a:gd name="T0" fmla="*/ 0 w 36"/>
                <a:gd name="T1" fmla="*/ 14 h 14"/>
                <a:gd name="T2" fmla="*/ 36 w 36"/>
                <a:gd name="T3" fmla="*/ 14 h 14"/>
                <a:gd name="T4" fmla="*/ 0 w 36"/>
                <a:gd name="T5" fmla="*/ 0 h 14"/>
                <a:gd name="T6" fmla="*/ 0 w 36"/>
                <a:gd name="T7" fmla="*/ 14 h 14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36" h="14">
                  <a:moveTo>
                    <a:pt x="0" y="14"/>
                  </a:moveTo>
                  <a:lnTo>
                    <a:pt x="36" y="14"/>
                  </a:lnTo>
                  <a:lnTo>
                    <a:pt x="0" y="0"/>
                  </a:lnTo>
                  <a:lnTo>
                    <a:pt x="0" y="14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19" name="Freeform 23">
              <a:extLst>
                <a:ext uri="{FF2B5EF4-FFF2-40B4-BE49-F238E27FC236}">
                  <a16:creationId xmlns:a16="http://schemas.microsoft.com/office/drawing/2014/main" id="{312826E4-4FDB-4B29-B471-FC3120F57DE4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30" y="2219"/>
              <a:ext cx="36" cy="14"/>
            </a:xfrm>
            <a:custGeom>
              <a:avLst/>
              <a:gdLst>
                <a:gd name="T0" fmla="*/ 36 w 15"/>
                <a:gd name="T1" fmla="*/ 14 h 6"/>
                <a:gd name="T2" fmla="*/ 36 w 15"/>
                <a:gd name="T3" fmla="*/ 0 h 6"/>
                <a:gd name="T4" fmla="*/ 0 w 15"/>
                <a:gd name="T5" fmla="*/ 14 h 6"/>
                <a:gd name="T6" fmla="*/ 36 w 15"/>
                <a:gd name="T7" fmla="*/ 14 h 6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5" h="6">
                  <a:moveTo>
                    <a:pt x="15" y="6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0" y="3"/>
                    <a:pt x="5" y="4"/>
                    <a:pt x="0" y="6"/>
                  </a:cubicBezTo>
                  <a:lnTo>
                    <a:pt x="15" y="6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0" name="Freeform 24">
              <a:extLst>
                <a:ext uri="{FF2B5EF4-FFF2-40B4-BE49-F238E27FC236}">
                  <a16:creationId xmlns:a16="http://schemas.microsoft.com/office/drawing/2014/main" id="{314B0B8B-F9D4-4D61-9860-F274CF9207A3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21" y="2106"/>
              <a:ext cx="33" cy="42"/>
            </a:xfrm>
            <a:custGeom>
              <a:avLst/>
              <a:gdLst>
                <a:gd name="T0" fmla="*/ 31 w 14"/>
                <a:gd name="T1" fmla="*/ 23 h 18"/>
                <a:gd name="T2" fmla="*/ 0 w 14"/>
                <a:gd name="T3" fmla="*/ 21 h 18"/>
                <a:gd name="T4" fmla="*/ 31 w 14"/>
                <a:gd name="T5" fmla="*/ 23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8">
                  <a:moveTo>
                    <a:pt x="13" y="10"/>
                  </a:moveTo>
                  <a:cubicBezTo>
                    <a:pt x="13" y="0"/>
                    <a:pt x="0" y="0"/>
                    <a:pt x="0" y="9"/>
                  </a:cubicBezTo>
                  <a:cubicBezTo>
                    <a:pt x="0" y="18"/>
                    <a:pt x="14" y="18"/>
                    <a:pt x="13" y="10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1" name="Freeform 25">
              <a:extLst>
                <a:ext uri="{FF2B5EF4-FFF2-40B4-BE49-F238E27FC236}">
                  <a16:creationId xmlns:a16="http://schemas.microsoft.com/office/drawing/2014/main" id="{C07F59DE-991A-4AC1-8D79-F5218F707336}"/>
                </a:ext>
              </a:extLst>
            </p:cNvPr>
            <p:cNvSpPr>
              <a:spLocks/>
            </p:cNvSpPr>
            <p:nvPr/>
          </p:nvSpPr>
          <p:spPr bwMode="black">
            <a:xfrm>
              <a:off x="2352" y="2127"/>
              <a:ext cx="0" cy="2"/>
            </a:xfrm>
            <a:custGeom>
              <a:avLst/>
              <a:gdLst>
                <a:gd name="T0" fmla="*/ 0 h 1"/>
                <a:gd name="T1" fmla="*/ 2 h 1"/>
                <a:gd name="T2" fmla="*/ 2 h 1"/>
                <a:gd name="T3" fmla="*/ 0 h 1"/>
                <a:gd name="T4" fmla="*/ 0 60000 65536"/>
                <a:gd name="T5" fmla="*/ 0 60000 65536"/>
                <a:gd name="T6" fmla="*/ 0 60000 65536"/>
                <a:gd name="T7" fmla="*/ 0 60000 65536"/>
              </a:gdLst>
              <a:ahLst/>
              <a:cxnLst>
                <a:cxn ang="T4">
                  <a:pos x="0" y="T0"/>
                </a:cxn>
                <a:cxn ang="T5">
                  <a:pos x="0" y="T1"/>
                </a:cxn>
                <a:cxn ang="T6">
                  <a:pos x="0" y="T2"/>
                </a:cxn>
                <a:cxn ang="T7">
                  <a:pos x="0" y="T3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2" name="Freeform 26">
              <a:extLst>
                <a:ext uri="{FF2B5EF4-FFF2-40B4-BE49-F238E27FC236}">
                  <a16:creationId xmlns:a16="http://schemas.microsoft.com/office/drawing/2014/main" id="{2152E70D-734B-4836-B75B-070BD217DAD0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17" y="2096"/>
              <a:ext cx="33" cy="43"/>
            </a:xfrm>
            <a:custGeom>
              <a:avLst/>
              <a:gdLst>
                <a:gd name="T0" fmla="*/ 33 w 14"/>
                <a:gd name="T1" fmla="*/ 22 h 18"/>
                <a:gd name="T2" fmla="*/ 0 w 14"/>
                <a:gd name="T3" fmla="*/ 22 h 18"/>
                <a:gd name="T4" fmla="*/ 33 w 14"/>
                <a:gd name="T5" fmla="*/ 22 h 1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4" h="18">
                  <a:moveTo>
                    <a:pt x="14" y="9"/>
                  </a:moveTo>
                  <a:cubicBezTo>
                    <a:pt x="14" y="0"/>
                    <a:pt x="0" y="0"/>
                    <a:pt x="0" y="9"/>
                  </a:cubicBezTo>
                  <a:cubicBezTo>
                    <a:pt x="0" y="18"/>
                    <a:pt x="14" y="18"/>
                    <a:pt x="14" y="9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3" name="Freeform 27">
              <a:extLst>
                <a:ext uri="{FF2B5EF4-FFF2-40B4-BE49-F238E27FC236}">
                  <a16:creationId xmlns:a16="http://schemas.microsoft.com/office/drawing/2014/main" id="{1DF2CE33-0E5B-49BD-A9D2-EC5F3FCA8495}"/>
                </a:ext>
              </a:extLst>
            </p:cNvPr>
            <p:cNvSpPr>
              <a:spLocks/>
            </p:cNvSpPr>
            <p:nvPr/>
          </p:nvSpPr>
          <p:spPr bwMode="black">
            <a:xfrm>
              <a:off x="2269" y="2084"/>
              <a:ext cx="35" cy="38"/>
            </a:xfrm>
            <a:custGeom>
              <a:avLst/>
              <a:gdLst>
                <a:gd name="T0" fmla="*/ 16 w 15"/>
                <a:gd name="T1" fmla="*/ 38 h 16"/>
                <a:gd name="T2" fmla="*/ 35 w 15"/>
                <a:gd name="T3" fmla="*/ 19 h 16"/>
                <a:gd name="T4" fmla="*/ 16 w 15"/>
                <a:gd name="T5" fmla="*/ 0 h 16"/>
                <a:gd name="T6" fmla="*/ 0 w 15"/>
                <a:gd name="T7" fmla="*/ 19 h 16"/>
                <a:gd name="T8" fmla="*/ 16 w 15"/>
                <a:gd name="T9" fmla="*/ 38 h 1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" h="16">
                  <a:moveTo>
                    <a:pt x="7" y="16"/>
                  </a:moveTo>
                  <a:cubicBezTo>
                    <a:pt x="13" y="16"/>
                    <a:pt x="15" y="12"/>
                    <a:pt x="15" y="8"/>
                  </a:cubicBezTo>
                  <a:cubicBezTo>
                    <a:pt x="15" y="2"/>
                    <a:pt x="12" y="0"/>
                    <a:pt x="7" y="0"/>
                  </a:cubicBezTo>
                  <a:cubicBezTo>
                    <a:pt x="3" y="0"/>
                    <a:pt x="0" y="3"/>
                    <a:pt x="0" y="8"/>
                  </a:cubicBezTo>
                  <a:cubicBezTo>
                    <a:pt x="0" y="11"/>
                    <a:pt x="1" y="15"/>
                    <a:pt x="7" y="16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4" name="Rectangle 28">
              <a:extLst>
                <a:ext uri="{FF2B5EF4-FFF2-40B4-BE49-F238E27FC236}">
                  <a16:creationId xmlns:a16="http://schemas.microsoft.com/office/drawing/2014/main" id="{BC9AF855-3269-49D8-A760-CF0850711156}"/>
                </a:ext>
              </a:extLst>
            </p:cNvPr>
            <p:cNvSpPr>
              <a:spLocks noChangeArrowheads="1"/>
            </p:cNvSpPr>
            <p:nvPr/>
          </p:nvSpPr>
          <p:spPr bwMode="black">
            <a:xfrm>
              <a:off x="2552" y="2148"/>
              <a:ext cx="15" cy="85"/>
            </a:xfrm>
            <a:prstGeom prst="rect">
              <a:avLst/>
            </a:pr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4125" name="Freeform 29">
              <a:extLst>
                <a:ext uri="{FF2B5EF4-FFF2-40B4-BE49-F238E27FC236}">
                  <a16:creationId xmlns:a16="http://schemas.microsoft.com/office/drawing/2014/main" id="{F41231A4-E6C8-4061-AF2F-7AB320724A06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423" y="2148"/>
              <a:ext cx="125" cy="85"/>
            </a:xfrm>
            <a:custGeom>
              <a:avLst/>
              <a:gdLst>
                <a:gd name="T0" fmla="*/ 75 w 125"/>
                <a:gd name="T1" fmla="*/ 50 h 85"/>
                <a:gd name="T2" fmla="*/ 87 w 125"/>
                <a:gd name="T3" fmla="*/ 14 h 85"/>
                <a:gd name="T4" fmla="*/ 87 w 125"/>
                <a:gd name="T5" fmla="*/ 14 h 85"/>
                <a:gd name="T6" fmla="*/ 99 w 125"/>
                <a:gd name="T7" fmla="*/ 50 h 85"/>
                <a:gd name="T8" fmla="*/ 75 w 125"/>
                <a:gd name="T9" fmla="*/ 50 h 85"/>
                <a:gd name="T10" fmla="*/ 77 w 125"/>
                <a:gd name="T11" fmla="*/ 0 h 85"/>
                <a:gd name="T12" fmla="*/ 54 w 125"/>
                <a:gd name="T13" fmla="*/ 74 h 85"/>
                <a:gd name="T14" fmla="*/ 28 w 125"/>
                <a:gd name="T15" fmla="*/ 43 h 85"/>
                <a:gd name="T16" fmla="*/ 61 w 125"/>
                <a:gd name="T17" fmla="*/ 0 h 85"/>
                <a:gd name="T18" fmla="*/ 44 w 125"/>
                <a:gd name="T19" fmla="*/ 0 h 85"/>
                <a:gd name="T20" fmla="*/ 14 w 125"/>
                <a:gd name="T21" fmla="*/ 40 h 85"/>
                <a:gd name="T22" fmla="*/ 14 w 125"/>
                <a:gd name="T23" fmla="*/ 0 h 85"/>
                <a:gd name="T24" fmla="*/ 0 w 125"/>
                <a:gd name="T25" fmla="*/ 0 h 85"/>
                <a:gd name="T26" fmla="*/ 0 w 125"/>
                <a:gd name="T27" fmla="*/ 85 h 85"/>
                <a:gd name="T28" fmla="*/ 14 w 125"/>
                <a:gd name="T29" fmla="*/ 85 h 85"/>
                <a:gd name="T30" fmla="*/ 14 w 125"/>
                <a:gd name="T31" fmla="*/ 43 h 85"/>
                <a:gd name="T32" fmla="*/ 44 w 125"/>
                <a:gd name="T33" fmla="*/ 85 h 85"/>
                <a:gd name="T34" fmla="*/ 49 w 125"/>
                <a:gd name="T35" fmla="*/ 85 h 85"/>
                <a:gd name="T36" fmla="*/ 49 w 125"/>
                <a:gd name="T37" fmla="*/ 85 h 85"/>
                <a:gd name="T38" fmla="*/ 63 w 125"/>
                <a:gd name="T39" fmla="*/ 85 h 85"/>
                <a:gd name="T40" fmla="*/ 70 w 125"/>
                <a:gd name="T41" fmla="*/ 62 h 85"/>
                <a:gd name="T42" fmla="*/ 101 w 125"/>
                <a:gd name="T43" fmla="*/ 62 h 85"/>
                <a:gd name="T44" fmla="*/ 110 w 125"/>
                <a:gd name="T45" fmla="*/ 85 h 85"/>
                <a:gd name="T46" fmla="*/ 125 w 125"/>
                <a:gd name="T47" fmla="*/ 85 h 85"/>
                <a:gd name="T48" fmla="*/ 96 w 125"/>
                <a:gd name="T49" fmla="*/ 0 h 85"/>
                <a:gd name="T50" fmla="*/ 77 w 125"/>
                <a:gd name="T51" fmla="*/ 0 h 85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</a:gdLst>
              <a:ahLst/>
              <a:cxnLst>
                <a:cxn ang="T52">
                  <a:pos x="T0" y="T1"/>
                </a:cxn>
                <a:cxn ang="T53">
                  <a:pos x="T2" y="T3"/>
                </a:cxn>
                <a:cxn ang="T54">
                  <a:pos x="T4" y="T5"/>
                </a:cxn>
                <a:cxn ang="T55">
                  <a:pos x="T6" y="T7"/>
                </a:cxn>
                <a:cxn ang="T56">
                  <a:pos x="T8" y="T9"/>
                </a:cxn>
                <a:cxn ang="T57">
                  <a:pos x="T10" y="T11"/>
                </a:cxn>
                <a:cxn ang="T58">
                  <a:pos x="T12" y="T13"/>
                </a:cxn>
                <a:cxn ang="T59">
                  <a:pos x="T14" y="T15"/>
                </a:cxn>
                <a:cxn ang="T60">
                  <a:pos x="T16" y="T17"/>
                </a:cxn>
                <a:cxn ang="T61">
                  <a:pos x="T18" y="T19"/>
                </a:cxn>
                <a:cxn ang="T62">
                  <a:pos x="T20" y="T21"/>
                </a:cxn>
                <a:cxn ang="T63">
                  <a:pos x="T22" y="T23"/>
                </a:cxn>
                <a:cxn ang="T64">
                  <a:pos x="T24" y="T25"/>
                </a:cxn>
                <a:cxn ang="T65">
                  <a:pos x="T26" y="T27"/>
                </a:cxn>
                <a:cxn ang="T66">
                  <a:pos x="T28" y="T29"/>
                </a:cxn>
                <a:cxn ang="T67">
                  <a:pos x="T30" y="T31"/>
                </a:cxn>
                <a:cxn ang="T68">
                  <a:pos x="T32" y="T33"/>
                </a:cxn>
                <a:cxn ang="T69">
                  <a:pos x="T34" y="T35"/>
                </a:cxn>
                <a:cxn ang="T70">
                  <a:pos x="T36" y="T37"/>
                </a:cxn>
                <a:cxn ang="T71">
                  <a:pos x="T38" y="T39"/>
                </a:cxn>
                <a:cxn ang="T72">
                  <a:pos x="T40" y="T41"/>
                </a:cxn>
                <a:cxn ang="T73">
                  <a:pos x="T42" y="T43"/>
                </a:cxn>
                <a:cxn ang="T74">
                  <a:pos x="T44" y="T45"/>
                </a:cxn>
                <a:cxn ang="T75">
                  <a:pos x="T46" y="T47"/>
                </a:cxn>
                <a:cxn ang="T76">
                  <a:pos x="T48" y="T49"/>
                </a:cxn>
                <a:cxn ang="T77">
                  <a:pos x="T50" y="T51"/>
                </a:cxn>
              </a:cxnLst>
              <a:rect l="0" t="0" r="r" b="b"/>
              <a:pathLst>
                <a:path w="125" h="85">
                  <a:moveTo>
                    <a:pt x="75" y="50"/>
                  </a:moveTo>
                  <a:lnTo>
                    <a:pt x="87" y="14"/>
                  </a:lnTo>
                  <a:lnTo>
                    <a:pt x="99" y="50"/>
                  </a:lnTo>
                  <a:lnTo>
                    <a:pt x="75" y="50"/>
                  </a:lnTo>
                  <a:close/>
                  <a:moveTo>
                    <a:pt x="77" y="0"/>
                  </a:moveTo>
                  <a:lnTo>
                    <a:pt x="54" y="74"/>
                  </a:lnTo>
                  <a:lnTo>
                    <a:pt x="28" y="43"/>
                  </a:lnTo>
                  <a:lnTo>
                    <a:pt x="61" y="0"/>
                  </a:lnTo>
                  <a:lnTo>
                    <a:pt x="44" y="0"/>
                  </a:lnTo>
                  <a:lnTo>
                    <a:pt x="14" y="40"/>
                  </a:lnTo>
                  <a:lnTo>
                    <a:pt x="14" y="0"/>
                  </a:lnTo>
                  <a:lnTo>
                    <a:pt x="0" y="0"/>
                  </a:lnTo>
                  <a:lnTo>
                    <a:pt x="0" y="85"/>
                  </a:lnTo>
                  <a:lnTo>
                    <a:pt x="14" y="85"/>
                  </a:lnTo>
                  <a:lnTo>
                    <a:pt x="14" y="43"/>
                  </a:lnTo>
                  <a:lnTo>
                    <a:pt x="44" y="85"/>
                  </a:lnTo>
                  <a:lnTo>
                    <a:pt x="49" y="85"/>
                  </a:lnTo>
                  <a:lnTo>
                    <a:pt x="63" y="85"/>
                  </a:lnTo>
                  <a:lnTo>
                    <a:pt x="70" y="62"/>
                  </a:lnTo>
                  <a:lnTo>
                    <a:pt x="101" y="62"/>
                  </a:lnTo>
                  <a:lnTo>
                    <a:pt x="110" y="85"/>
                  </a:lnTo>
                  <a:lnTo>
                    <a:pt x="125" y="85"/>
                  </a:lnTo>
                  <a:lnTo>
                    <a:pt x="96" y="0"/>
                  </a:lnTo>
                  <a:lnTo>
                    <a:pt x="77" y="0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6" name="Freeform 30">
              <a:extLst>
                <a:ext uri="{FF2B5EF4-FFF2-40B4-BE49-F238E27FC236}">
                  <a16:creationId xmlns:a16="http://schemas.microsoft.com/office/drawing/2014/main" id="{60734AE6-B7D8-41D4-A1F9-9D713AF0FF9D}"/>
                </a:ext>
              </a:extLst>
            </p:cNvPr>
            <p:cNvSpPr>
              <a:spLocks/>
            </p:cNvSpPr>
            <p:nvPr/>
          </p:nvSpPr>
          <p:spPr bwMode="black">
            <a:xfrm>
              <a:off x="3006" y="2148"/>
              <a:ext cx="80" cy="85"/>
            </a:xfrm>
            <a:custGeom>
              <a:avLst/>
              <a:gdLst>
                <a:gd name="T0" fmla="*/ 40 w 34"/>
                <a:gd name="T1" fmla="*/ 61 h 36"/>
                <a:gd name="T2" fmla="*/ 24 w 34"/>
                <a:gd name="T3" fmla="*/ 0 h 36"/>
                <a:gd name="T4" fmla="*/ 0 w 34"/>
                <a:gd name="T5" fmla="*/ 0 h 36"/>
                <a:gd name="T6" fmla="*/ 0 w 34"/>
                <a:gd name="T7" fmla="*/ 85 h 36"/>
                <a:gd name="T8" fmla="*/ 14 w 34"/>
                <a:gd name="T9" fmla="*/ 85 h 36"/>
                <a:gd name="T10" fmla="*/ 14 w 34"/>
                <a:gd name="T11" fmla="*/ 12 h 36"/>
                <a:gd name="T12" fmla="*/ 33 w 34"/>
                <a:gd name="T13" fmla="*/ 85 h 36"/>
                <a:gd name="T14" fmla="*/ 47 w 34"/>
                <a:gd name="T15" fmla="*/ 85 h 36"/>
                <a:gd name="T16" fmla="*/ 66 w 34"/>
                <a:gd name="T17" fmla="*/ 12 h 36"/>
                <a:gd name="T18" fmla="*/ 66 w 34"/>
                <a:gd name="T19" fmla="*/ 85 h 36"/>
                <a:gd name="T20" fmla="*/ 80 w 34"/>
                <a:gd name="T21" fmla="*/ 85 h 36"/>
                <a:gd name="T22" fmla="*/ 80 w 34"/>
                <a:gd name="T23" fmla="*/ 0 h 36"/>
                <a:gd name="T24" fmla="*/ 54 w 34"/>
                <a:gd name="T25" fmla="*/ 0 h 36"/>
                <a:gd name="T26" fmla="*/ 40 w 34"/>
                <a:gd name="T27" fmla="*/ 61 h 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34" h="36">
                  <a:moveTo>
                    <a:pt x="17" y="26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6"/>
                    <a:pt x="6" y="36"/>
                    <a:pt x="6" y="36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14" y="36"/>
                    <a:pt x="14" y="36"/>
                    <a:pt x="14" y="36"/>
                  </a:cubicBezTo>
                  <a:cubicBezTo>
                    <a:pt x="14" y="36"/>
                    <a:pt x="16" y="36"/>
                    <a:pt x="20" y="36"/>
                  </a:cubicBezTo>
                  <a:cubicBezTo>
                    <a:pt x="20" y="36"/>
                    <a:pt x="28" y="5"/>
                    <a:pt x="28" y="5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17" y="26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7" name="Freeform 31">
              <a:extLst>
                <a:ext uri="{FF2B5EF4-FFF2-40B4-BE49-F238E27FC236}">
                  <a16:creationId xmlns:a16="http://schemas.microsoft.com/office/drawing/2014/main" id="{42A614DA-2EAD-47CE-BA7B-0BCC31170FFA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093" y="2148"/>
              <a:ext cx="78" cy="85"/>
            </a:xfrm>
            <a:custGeom>
              <a:avLst/>
              <a:gdLst>
                <a:gd name="T0" fmla="*/ 26 w 78"/>
                <a:gd name="T1" fmla="*/ 50 h 85"/>
                <a:gd name="T2" fmla="*/ 38 w 78"/>
                <a:gd name="T3" fmla="*/ 14 h 85"/>
                <a:gd name="T4" fmla="*/ 38 w 78"/>
                <a:gd name="T5" fmla="*/ 14 h 85"/>
                <a:gd name="T6" fmla="*/ 50 w 78"/>
                <a:gd name="T7" fmla="*/ 50 h 85"/>
                <a:gd name="T8" fmla="*/ 26 w 78"/>
                <a:gd name="T9" fmla="*/ 50 h 85"/>
                <a:gd name="T10" fmla="*/ 29 w 78"/>
                <a:gd name="T11" fmla="*/ 0 h 85"/>
                <a:gd name="T12" fmla="*/ 0 w 78"/>
                <a:gd name="T13" fmla="*/ 85 h 85"/>
                <a:gd name="T14" fmla="*/ 14 w 78"/>
                <a:gd name="T15" fmla="*/ 85 h 85"/>
                <a:gd name="T16" fmla="*/ 21 w 78"/>
                <a:gd name="T17" fmla="*/ 62 h 85"/>
                <a:gd name="T18" fmla="*/ 55 w 78"/>
                <a:gd name="T19" fmla="*/ 62 h 85"/>
                <a:gd name="T20" fmla="*/ 62 w 78"/>
                <a:gd name="T21" fmla="*/ 85 h 85"/>
                <a:gd name="T22" fmla="*/ 78 w 78"/>
                <a:gd name="T23" fmla="*/ 85 h 85"/>
                <a:gd name="T24" fmla="*/ 47 w 78"/>
                <a:gd name="T25" fmla="*/ 0 h 85"/>
                <a:gd name="T26" fmla="*/ 29 w 78"/>
                <a:gd name="T27" fmla="*/ 0 h 85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</a:gdLst>
              <a:ahLst/>
              <a:cxnLst>
                <a:cxn ang="T28">
                  <a:pos x="T0" y="T1"/>
                </a:cxn>
                <a:cxn ang="T29">
                  <a:pos x="T2" y="T3"/>
                </a:cxn>
                <a:cxn ang="T30">
                  <a:pos x="T4" y="T5"/>
                </a:cxn>
                <a:cxn ang="T31">
                  <a:pos x="T6" y="T7"/>
                </a:cxn>
                <a:cxn ang="T32">
                  <a:pos x="T8" y="T9"/>
                </a:cxn>
                <a:cxn ang="T33">
                  <a:pos x="T10" y="T11"/>
                </a:cxn>
                <a:cxn ang="T34">
                  <a:pos x="T12" y="T13"/>
                </a:cxn>
                <a:cxn ang="T35">
                  <a:pos x="T14" y="T15"/>
                </a:cxn>
                <a:cxn ang="T36">
                  <a:pos x="T16" y="T17"/>
                </a:cxn>
                <a:cxn ang="T37">
                  <a:pos x="T18" y="T19"/>
                </a:cxn>
                <a:cxn ang="T38">
                  <a:pos x="T20" y="T21"/>
                </a:cxn>
                <a:cxn ang="T39">
                  <a:pos x="T22" y="T23"/>
                </a:cxn>
                <a:cxn ang="T40">
                  <a:pos x="T24" y="T25"/>
                </a:cxn>
                <a:cxn ang="T41">
                  <a:pos x="T26" y="T27"/>
                </a:cxn>
              </a:cxnLst>
              <a:rect l="0" t="0" r="r" b="b"/>
              <a:pathLst>
                <a:path w="78" h="85">
                  <a:moveTo>
                    <a:pt x="26" y="50"/>
                  </a:moveTo>
                  <a:lnTo>
                    <a:pt x="38" y="14"/>
                  </a:lnTo>
                  <a:lnTo>
                    <a:pt x="50" y="50"/>
                  </a:lnTo>
                  <a:lnTo>
                    <a:pt x="26" y="50"/>
                  </a:lnTo>
                  <a:close/>
                  <a:moveTo>
                    <a:pt x="29" y="0"/>
                  </a:moveTo>
                  <a:lnTo>
                    <a:pt x="0" y="85"/>
                  </a:lnTo>
                  <a:lnTo>
                    <a:pt x="14" y="85"/>
                  </a:lnTo>
                  <a:lnTo>
                    <a:pt x="21" y="62"/>
                  </a:lnTo>
                  <a:lnTo>
                    <a:pt x="55" y="62"/>
                  </a:lnTo>
                  <a:lnTo>
                    <a:pt x="62" y="85"/>
                  </a:lnTo>
                  <a:lnTo>
                    <a:pt x="78" y="85"/>
                  </a:lnTo>
                  <a:lnTo>
                    <a:pt x="47" y="0"/>
                  </a:lnTo>
                  <a:lnTo>
                    <a:pt x="29" y="0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8" name="Freeform 32">
              <a:extLst>
                <a:ext uri="{FF2B5EF4-FFF2-40B4-BE49-F238E27FC236}">
                  <a16:creationId xmlns:a16="http://schemas.microsoft.com/office/drawing/2014/main" id="{72078E8E-BDB3-4246-832F-4F3058D13507}"/>
                </a:ext>
              </a:extLst>
            </p:cNvPr>
            <p:cNvSpPr>
              <a:spLocks/>
            </p:cNvSpPr>
            <p:nvPr/>
          </p:nvSpPr>
          <p:spPr bwMode="black">
            <a:xfrm>
              <a:off x="3176" y="2148"/>
              <a:ext cx="68" cy="85"/>
            </a:xfrm>
            <a:custGeom>
              <a:avLst/>
              <a:gdLst>
                <a:gd name="T0" fmla="*/ 54 w 29"/>
                <a:gd name="T1" fmla="*/ 66 h 36"/>
                <a:gd name="T2" fmla="*/ 21 w 29"/>
                <a:gd name="T3" fmla="*/ 0 h 36"/>
                <a:gd name="T4" fmla="*/ 0 w 29"/>
                <a:gd name="T5" fmla="*/ 0 h 36"/>
                <a:gd name="T6" fmla="*/ 0 w 29"/>
                <a:gd name="T7" fmla="*/ 85 h 36"/>
                <a:gd name="T8" fmla="*/ 14 w 29"/>
                <a:gd name="T9" fmla="*/ 85 h 36"/>
                <a:gd name="T10" fmla="*/ 14 w 29"/>
                <a:gd name="T11" fmla="*/ 21 h 36"/>
                <a:gd name="T12" fmla="*/ 47 w 29"/>
                <a:gd name="T13" fmla="*/ 85 h 36"/>
                <a:gd name="T14" fmla="*/ 68 w 29"/>
                <a:gd name="T15" fmla="*/ 85 h 36"/>
                <a:gd name="T16" fmla="*/ 68 w 29"/>
                <a:gd name="T17" fmla="*/ 0 h 36"/>
                <a:gd name="T18" fmla="*/ 54 w 29"/>
                <a:gd name="T19" fmla="*/ 0 h 36"/>
                <a:gd name="T20" fmla="*/ 54 w 29"/>
                <a:gd name="T21" fmla="*/ 66 h 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0" t="0" r="r" b="b"/>
              <a:pathLst>
                <a:path w="29" h="36">
                  <a:moveTo>
                    <a:pt x="23" y="28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" y="36"/>
                    <a:pt x="6" y="36"/>
                    <a:pt x="6" y="36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20" y="36"/>
                    <a:pt x="20" y="36"/>
                    <a:pt x="20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3" y="0"/>
                    <a:pt x="23" y="0"/>
                    <a:pt x="23" y="0"/>
                  </a:cubicBezTo>
                  <a:lnTo>
                    <a:pt x="23" y="28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29" name="Freeform 33">
              <a:extLst>
                <a:ext uri="{FF2B5EF4-FFF2-40B4-BE49-F238E27FC236}">
                  <a16:creationId xmlns:a16="http://schemas.microsoft.com/office/drawing/2014/main" id="{4BE88B7D-E5C3-4452-A9D8-A90CCFEA154B}"/>
                </a:ext>
              </a:extLst>
            </p:cNvPr>
            <p:cNvSpPr>
              <a:spLocks/>
            </p:cNvSpPr>
            <p:nvPr/>
          </p:nvSpPr>
          <p:spPr bwMode="black">
            <a:xfrm>
              <a:off x="3459" y="2148"/>
              <a:ext cx="50" cy="85"/>
            </a:xfrm>
            <a:custGeom>
              <a:avLst/>
              <a:gdLst>
                <a:gd name="T0" fmla="*/ 50 w 21"/>
                <a:gd name="T1" fmla="*/ 73 h 36"/>
                <a:gd name="T2" fmla="*/ 14 w 21"/>
                <a:gd name="T3" fmla="*/ 73 h 36"/>
                <a:gd name="T4" fmla="*/ 14 w 21"/>
                <a:gd name="T5" fmla="*/ 50 h 36"/>
                <a:gd name="T6" fmla="*/ 40 w 21"/>
                <a:gd name="T7" fmla="*/ 50 h 36"/>
                <a:gd name="T8" fmla="*/ 40 w 21"/>
                <a:gd name="T9" fmla="*/ 35 h 36"/>
                <a:gd name="T10" fmla="*/ 14 w 21"/>
                <a:gd name="T11" fmla="*/ 35 h 36"/>
                <a:gd name="T12" fmla="*/ 14 w 21"/>
                <a:gd name="T13" fmla="*/ 12 h 36"/>
                <a:gd name="T14" fmla="*/ 48 w 21"/>
                <a:gd name="T15" fmla="*/ 12 h 36"/>
                <a:gd name="T16" fmla="*/ 48 w 21"/>
                <a:gd name="T17" fmla="*/ 0 h 36"/>
                <a:gd name="T18" fmla="*/ 0 w 21"/>
                <a:gd name="T19" fmla="*/ 0 h 36"/>
                <a:gd name="T20" fmla="*/ 0 w 21"/>
                <a:gd name="T21" fmla="*/ 85 h 36"/>
                <a:gd name="T22" fmla="*/ 50 w 21"/>
                <a:gd name="T23" fmla="*/ 85 h 36"/>
                <a:gd name="T24" fmla="*/ 50 w 21"/>
                <a:gd name="T25" fmla="*/ 73 h 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21" h="36">
                  <a:moveTo>
                    <a:pt x="21" y="31"/>
                  </a:moveTo>
                  <a:cubicBezTo>
                    <a:pt x="6" y="31"/>
                    <a:pt x="6" y="31"/>
                    <a:pt x="6" y="3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21" y="36"/>
                    <a:pt x="21" y="36"/>
                    <a:pt x="21" y="36"/>
                  </a:cubicBezTo>
                  <a:lnTo>
                    <a:pt x="21" y="31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30" name="Freeform 34">
              <a:extLst>
                <a:ext uri="{FF2B5EF4-FFF2-40B4-BE49-F238E27FC236}">
                  <a16:creationId xmlns:a16="http://schemas.microsoft.com/office/drawing/2014/main" id="{8E525062-7487-47FE-885B-1D5F038BDAA1}"/>
                </a:ext>
              </a:extLst>
            </p:cNvPr>
            <p:cNvSpPr>
              <a:spLocks/>
            </p:cNvSpPr>
            <p:nvPr/>
          </p:nvSpPr>
          <p:spPr bwMode="black">
            <a:xfrm>
              <a:off x="3258" y="2148"/>
              <a:ext cx="194" cy="85"/>
            </a:xfrm>
            <a:custGeom>
              <a:avLst/>
              <a:gdLst>
                <a:gd name="T0" fmla="*/ 116 w 82"/>
                <a:gd name="T1" fmla="*/ 0 h 36"/>
                <a:gd name="T2" fmla="*/ 116 w 82"/>
                <a:gd name="T3" fmla="*/ 0 h 36"/>
                <a:gd name="T4" fmla="*/ 114 w 82"/>
                <a:gd name="T5" fmla="*/ 0 h 36"/>
                <a:gd name="T6" fmla="*/ 114 w 82"/>
                <a:gd name="T7" fmla="*/ 66 h 36"/>
                <a:gd name="T8" fmla="*/ 80 w 82"/>
                <a:gd name="T9" fmla="*/ 0 h 36"/>
                <a:gd name="T10" fmla="*/ 62 w 82"/>
                <a:gd name="T11" fmla="*/ 0 h 36"/>
                <a:gd name="T12" fmla="*/ 62 w 82"/>
                <a:gd name="T13" fmla="*/ 73 h 36"/>
                <a:gd name="T14" fmla="*/ 17 w 82"/>
                <a:gd name="T15" fmla="*/ 73 h 36"/>
                <a:gd name="T16" fmla="*/ 17 w 82"/>
                <a:gd name="T17" fmla="*/ 50 h 36"/>
                <a:gd name="T18" fmla="*/ 43 w 82"/>
                <a:gd name="T19" fmla="*/ 50 h 36"/>
                <a:gd name="T20" fmla="*/ 43 w 82"/>
                <a:gd name="T21" fmla="*/ 35 h 36"/>
                <a:gd name="T22" fmla="*/ 17 w 82"/>
                <a:gd name="T23" fmla="*/ 35 h 36"/>
                <a:gd name="T24" fmla="*/ 17 w 82"/>
                <a:gd name="T25" fmla="*/ 12 h 36"/>
                <a:gd name="T26" fmla="*/ 47 w 82"/>
                <a:gd name="T27" fmla="*/ 12 h 36"/>
                <a:gd name="T28" fmla="*/ 47 w 82"/>
                <a:gd name="T29" fmla="*/ 0 h 36"/>
                <a:gd name="T30" fmla="*/ 0 w 82"/>
                <a:gd name="T31" fmla="*/ 0 h 36"/>
                <a:gd name="T32" fmla="*/ 0 w 82"/>
                <a:gd name="T33" fmla="*/ 85 h 36"/>
                <a:gd name="T34" fmla="*/ 73 w 82"/>
                <a:gd name="T35" fmla="*/ 85 h 36"/>
                <a:gd name="T36" fmla="*/ 73 w 82"/>
                <a:gd name="T37" fmla="*/ 85 h 36"/>
                <a:gd name="T38" fmla="*/ 73 w 82"/>
                <a:gd name="T39" fmla="*/ 21 h 36"/>
                <a:gd name="T40" fmla="*/ 109 w 82"/>
                <a:gd name="T41" fmla="*/ 85 h 36"/>
                <a:gd name="T42" fmla="*/ 128 w 82"/>
                <a:gd name="T43" fmla="*/ 85 h 36"/>
                <a:gd name="T44" fmla="*/ 128 w 82"/>
                <a:gd name="T45" fmla="*/ 12 h 36"/>
                <a:gd name="T46" fmla="*/ 154 w 82"/>
                <a:gd name="T47" fmla="*/ 12 h 36"/>
                <a:gd name="T48" fmla="*/ 154 w 82"/>
                <a:gd name="T49" fmla="*/ 85 h 36"/>
                <a:gd name="T50" fmla="*/ 168 w 82"/>
                <a:gd name="T51" fmla="*/ 85 h 36"/>
                <a:gd name="T52" fmla="*/ 168 w 82"/>
                <a:gd name="T53" fmla="*/ 12 h 36"/>
                <a:gd name="T54" fmla="*/ 194 w 82"/>
                <a:gd name="T55" fmla="*/ 12 h 36"/>
                <a:gd name="T56" fmla="*/ 194 w 82"/>
                <a:gd name="T57" fmla="*/ 0 h 36"/>
                <a:gd name="T58" fmla="*/ 116 w 82"/>
                <a:gd name="T59" fmla="*/ 0 h 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</a:gdLst>
              <a:ahLst/>
              <a:cxnLst>
                <a:cxn ang="T60">
                  <a:pos x="T0" y="T1"/>
                </a:cxn>
                <a:cxn ang="T61">
                  <a:pos x="T2" y="T3"/>
                </a:cxn>
                <a:cxn ang="T62">
                  <a:pos x="T4" y="T5"/>
                </a:cxn>
                <a:cxn ang="T63">
                  <a:pos x="T6" y="T7"/>
                </a:cxn>
                <a:cxn ang="T64">
                  <a:pos x="T8" y="T9"/>
                </a:cxn>
                <a:cxn ang="T65">
                  <a:pos x="T10" y="T11"/>
                </a:cxn>
                <a:cxn ang="T66">
                  <a:pos x="T12" y="T13"/>
                </a:cxn>
                <a:cxn ang="T67">
                  <a:pos x="T14" y="T15"/>
                </a:cxn>
                <a:cxn ang="T68">
                  <a:pos x="T16" y="T17"/>
                </a:cxn>
                <a:cxn ang="T69">
                  <a:pos x="T18" y="T19"/>
                </a:cxn>
                <a:cxn ang="T70">
                  <a:pos x="T20" y="T21"/>
                </a:cxn>
                <a:cxn ang="T71">
                  <a:pos x="T22" y="T23"/>
                </a:cxn>
                <a:cxn ang="T72">
                  <a:pos x="T24" y="T25"/>
                </a:cxn>
                <a:cxn ang="T73">
                  <a:pos x="T26" y="T27"/>
                </a:cxn>
                <a:cxn ang="T74">
                  <a:pos x="T28" y="T29"/>
                </a:cxn>
                <a:cxn ang="T75">
                  <a:pos x="T30" y="T31"/>
                </a:cxn>
                <a:cxn ang="T76">
                  <a:pos x="T32" y="T33"/>
                </a:cxn>
                <a:cxn ang="T77">
                  <a:pos x="T34" y="T35"/>
                </a:cxn>
                <a:cxn ang="T78">
                  <a:pos x="T36" y="T37"/>
                </a:cxn>
                <a:cxn ang="T79">
                  <a:pos x="T38" y="T39"/>
                </a:cxn>
                <a:cxn ang="T80">
                  <a:pos x="T40" y="T41"/>
                </a:cxn>
                <a:cxn ang="T81">
                  <a:pos x="T42" y="T43"/>
                </a:cxn>
                <a:cxn ang="T82">
                  <a:pos x="T44" y="T45"/>
                </a:cxn>
                <a:cxn ang="T83">
                  <a:pos x="T46" y="T47"/>
                </a:cxn>
                <a:cxn ang="T84">
                  <a:pos x="T48" y="T49"/>
                </a:cxn>
                <a:cxn ang="T85">
                  <a:pos x="T50" y="T51"/>
                </a:cxn>
                <a:cxn ang="T86">
                  <a:pos x="T52" y="T53"/>
                </a:cxn>
                <a:cxn ang="T87">
                  <a:pos x="T54" y="T55"/>
                </a:cxn>
                <a:cxn ang="T88">
                  <a:pos x="T56" y="T57"/>
                </a:cxn>
                <a:cxn ang="T89">
                  <a:pos x="T58" y="T59"/>
                </a:cxn>
              </a:cxnLst>
              <a:rect l="0" t="0" r="r" b="b"/>
              <a:pathLst>
                <a:path w="82" h="36">
                  <a:moveTo>
                    <a:pt x="49" y="0"/>
                  </a:moveTo>
                  <a:cubicBezTo>
                    <a:pt x="49" y="0"/>
                    <a:pt x="49" y="0"/>
                    <a:pt x="49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8" y="28"/>
                    <a:pt x="48" y="28"/>
                    <a:pt x="48" y="28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36"/>
                    <a:pt x="31" y="36"/>
                    <a:pt x="31" y="36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46" y="36"/>
                    <a:pt x="46" y="36"/>
                    <a:pt x="46" y="36"/>
                  </a:cubicBezTo>
                  <a:cubicBezTo>
                    <a:pt x="54" y="36"/>
                    <a:pt x="54" y="36"/>
                    <a:pt x="54" y="36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8" y="5"/>
                    <a:pt x="62" y="5"/>
                    <a:pt x="65" y="5"/>
                  </a:cubicBezTo>
                  <a:cubicBezTo>
                    <a:pt x="65" y="36"/>
                    <a:pt x="65" y="36"/>
                    <a:pt x="65" y="36"/>
                  </a:cubicBezTo>
                  <a:cubicBezTo>
                    <a:pt x="71" y="36"/>
                    <a:pt x="71" y="36"/>
                    <a:pt x="71" y="36"/>
                  </a:cubicBezTo>
                  <a:cubicBezTo>
                    <a:pt x="71" y="5"/>
                    <a:pt x="71" y="5"/>
                    <a:pt x="71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lnTo>
                    <a:pt x="49" y="0"/>
                  </a:ln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31" name="Freeform 35">
              <a:extLst>
                <a:ext uri="{FF2B5EF4-FFF2-40B4-BE49-F238E27FC236}">
                  <a16:creationId xmlns:a16="http://schemas.microsoft.com/office/drawing/2014/main" id="{E550D2AF-23A5-4375-AD09-3BC0D1C54861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874" y="2148"/>
              <a:ext cx="120" cy="85"/>
            </a:xfrm>
            <a:custGeom>
              <a:avLst/>
              <a:gdLst>
                <a:gd name="T0" fmla="*/ 75 w 51"/>
                <a:gd name="T1" fmla="*/ 35 h 36"/>
                <a:gd name="T2" fmla="*/ 75 w 51"/>
                <a:gd name="T3" fmla="*/ 35 h 36"/>
                <a:gd name="T4" fmla="*/ 75 w 51"/>
                <a:gd name="T5" fmla="*/ 12 h 36"/>
                <a:gd name="T6" fmla="*/ 87 w 51"/>
                <a:gd name="T7" fmla="*/ 12 h 36"/>
                <a:gd name="T8" fmla="*/ 104 w 51"/>
                <a:gd name="T9" fmla="*/ 24 h 36"/>
                <a:gd name="T10" fmla="*/ 87 w 51"/>
                <a:gd name="T11" fmla="*/ 35 h 36"/>
                <a:gd name="T12" fmla="*/ 75 w 51"/>
                <a:gd name="T13" fmla="*/ 35 h 36"/>
                <a:gd name="T14" fmla="*/ 111 w 51"/>
                <a:gd name="T15" fmla="*/ 43 h 36"/>
                <a:gd name="T16" fmla="*/ 118 w 51"/>
                <a:gd name="T17" fmla="*/ 24 h 36"/>
                <a:gd name="T18" fmla="*/ 111 w 51"/>
                <a:gd name="T19" fmla="*/ 7 h 36"/>
                <a:gd name="T20" fmla="*/ 85 w 51"/>
                <a:gd name="T21" fmla="*/ 0 h 36"/>
                <a:gd name="T22" fmla="*/ 61 w 51"/>
                <a:gd name="T23" fmla="*/ 0 h 36"/>
                <a:gd name="T24" fmla="*/ 61 w 51"/>
                <a:gd name="T25" fmla="*/ 35 h 36"/>
                <a:gd name="T26" fmla="*/ 61 w 51"/>
                <a:gd name="T27" fmla="*/ 35 h 36"/>
                <a:gd name="T28" fmla="*/ 61 w 51"/>
                <a:gd name="T29" fmla="*/ 73 h 36"/>
                <a:gd name="T30" fmla="*/ 16 w 51"/>
                <a:gd name="T31" fmla="*/ 73 h 36"/>
                <a:gd name="T32" fmla="*/ 16 w 51"/>
                <a:gd name="T33" fmla="*/ 50 h 36"/>
                <a:gd name="T34" fmla="*/ 42 w 51"/>
                <a:gd name="T35" fmla="*/ 50 h 36"/>
                <a:gd name="T36" fmla="*/ 42 w 51"/>
                <a:gd name="T37" fmla="*/ 35 h 36"/>
                <a:gd name="T38" fmla="*/ 16 w 51"/>
                <a:gd name="T39" fmla="*/ 35 h 36"/>
                <a:gd name="T40" fmla="*/ 16 w 51"/>
                <a:gd name="T41" fmla="*/ 12 h 36"/>
                <a:gd name="T42" fmla="*/ 47 w 51"/>
                <a:gd name="T43" fmla="*/ 12 h 36"/>
                <a:gd name="T44" fmla="*/ 47 w 51"/>
                <a:gd name="T45" fmla="*/ 0 h 36"/>
                <a:gd name="T46" fmla="*/ 0 w 51"/>
                <a:gd name="T47" fmla="*/ 0 h 36"/>
                <a:gd name="T48" fmla="*/ 0 w 51"/>
                <a:gd name="T49" fmla="*/ 85 h 36"/>
                <a:gd name="T50" fmla="*/ 75 w 51"/>
                <a:gd name="T51" fmla="*/ 85 h 36"/>
                <a:gd name="T52" fmla="*/ 75 w 51"/>
                <a:gd name="T53" fmla="*/ 50 h 36"/>
                <a:gd name="T54" fmla="*/ 82 w 51"/>
                <a:gd name="T55" fmla="*/ 50 h 36"/>
                <a:gd name="T56" fmla="*/ 104 w 51"/>
                <a:gd name="T57" fmla="*/ 85 h 36"/>
                <a:gd name="T58" fmla="*/ 120 w 51"/>
                <a:gd name="T59" fmla="*/ 85 h 36"/>
                <a:gd name="T60" fmla="*/ 99 w 51"/>
                <a:gd name="T61" fmla="*/ 47 h 36"/>
                <a:gd name="T62" fmla="*/ 111 w 51"/>
                <a:gd name="T63" fmla="*/ 43 h 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1" h="36">
                  <a:moveTo>
                    <a:pt x="32" y="15"/>
                  </a:moveTo>
                  <a:cubicBezTo>
                    <a:pt x="32" y="15"/>
                    <a:pt x="32" y="15"/>
                    <a:pt x="32" y="1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2" y="5"/>
                    <a:pt x="44" y="7"/>
                    <a:pt x="44" y="10"/>
                  </a:cubicBezTo>
                  <a:cubicBezTo>
                    <a:pt x="44" y="14"/>
                    <a:pt x="42" y="15"/>
                    <a:pt x="37" y="15"/>
                  </a:cubicBezTo>
                  <a:lnTo>
                    <a:pt x="32" y="15"/>
                  </a:lnTo>
                  <a:close/>
                  <a:moveTo>
                    <a:pt x="47" y="18"/>
                  </a:moveTo>
                  <a:cubicBezTo>
                    <a:pt x="49" y="16"/>
                    <a:pt x="50" y="14"/>
                    <a:pt x="50" y="10"/>
                  </a:cubicBezTo>
                  <a:cubicBezTo>
                    <a:pt x="50" y="7"/>
                    <a:pt x="49" y="4"/>
                    <a:pt x="47" y="3"/>
                  </a:cubicBezTo>
                  <a:cubicBezTo>
                    <a:pt x="44" y="1"/>
                    <a:pt x="41" y="0"/>
                    <a:pt x="36" y="0"/>
                  </a:cubicBezTo>
                  <a:cubicBezTo>
                    <a:pt x="26" y="0"/>
                    <a:pt x="26" y="0"/>
                    <a:pt x="26" y="0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15"/>
                    <a:pt x="26" y="15"/>
                    <a:pt x="26" y="15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7" y="15"/>
                    <a:pt x="7" y="15"/>
                    <a:pt x="7" y="1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8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7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25"/>
                    <a:pt x="44" y="36"/>
                    <a:pt x="44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2" y="20"/>
                    <a:pt x="42" y="20"/>
                    <a:pt x="42" y="20"/>
                  </a:cubicBezTo>
                  <a:cubicBezTo>
                    <a:pt x="44" y="20"/>
                    <a:pt x="45" y="19"/>
                    <a:pt x="47" y="18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32" name="Freeform 36">
              <a:extLst>
                <a:ext uri="{FF2B5EF4-FFF2-40B4-BE49-F238E27FC236}">
                  <a16:creationId xmlns:a16="http://schemas.microsoft.com/office/drawing/2014/main" id="{4299BB8E-441A-48B3-867F-6D48263A3E3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642" y="2148"/>
              <a:ext cx="121" cy="85"/>
            </a:xfrm>
            <a:custGeom>
              <a:avLst/>
              <a:gdLst>
                <a:gd name="T0" fmla="*/ 76 w 51"/>
                <a:gd name="T1" fmla="*/ 35 h 36"/>
                <a:gd name="T2" fmla="*/ 76 w 51"/>
                <a:gd name="T3" fmla="*/ 35 h 36"/>
                <a:gd name="T4" fmla="*/ 76 w 51"/>
                <a:gd name="T5" fmla="*/ 12 h 36"/>
                <a:gd name="T6" fmla="*/ 88 w 51"/>
                <a:gd name="T7" fmla="*/ 12 h 36"/>
                <a:gd name="T8" fmla="*/ 102 w 51"/>
                <a:gd name="T9" fmla="*/ 24 h 36"/>
                <a:gd name="T10" fmla="*/ 88 w 51"/>
                <a:gd name="T11" fmla="*/ 35 h 36"/>
                <a:gd name="T12" fmla="*/ 76 w 51"/>
                <a:gd name="T13" fmla="*/ 35 h 36"/>
                <a:gd name="T14" fmla="*/ 109 w 51"/>
                <a:gd name="T15" fmla="*/ 43 h 36"/>
                <a:gd name="T16" fmla="*/ 119 w 51"/>
                <a:gd name="T17" fmla="*/ 24 h 36"/>
                <a:gd name="T18" fmla="*/ 109 w 51"/>
                <a:gd name="T19" fmla="*/ 7 h 36"/>
                <a:gd name="T20" fmla="*/ 85 w 51"/>
                <a:gd name="T21" fmla="*/ 0 h 36"/>
                <a:gd name="T22" fmla="*/ 59 w 51"/>
                <a:gd name="T23" fmla="*/ 0 h 36"/>
                <a:gd name="T24" fmla="*/ 59 w 51"/>
                <a:gd name="T25" fmla="*/ 35 h 36"/>
                <a:gd name="T26" fmla="*/ 59 w 51"/>
                <a:gd name="T27" fmla="*/ 35 h 36"/>
                <a:gd name="T28" fmla="*/ 59 w 51"/>
                <a:gd name="T29" fmla="*/ 73 h 36"/>
                <a:gd name="T30" fmla="*/ 14 w 51"/>
                <a:gd name="T31" fmla="*/ 73 h 36"/>
                <a:gd name="T32" fmla="*/ 14 w 51"/>
                <a:gd name="T33" fmla="*/ 50 h 36"/>
                <a:gd name="T34" fmla="*/ 40 w 51"/>
                <a:gd name="T35" fmla="*/ 50 h 36"/>
                <a:gd name="T36" fmla="*/ 40 w 51"/>
                <a:gd name="T37" fmla="*/ 35 h 36"/>
                <a:gd name="T38" fmla="*/ 14 w 51"/>
                <a:gd name="T39" fmla="*/ 35 h 36"/>
                <a:gd name="T40" fmla="*/ 14 w 51"/>
                <a:gd name="T41" fmla="*/ 12 h 36"/>
                <a:gd name="T42" fmla="*/ 47 w 51"/>
                <a:gd name="T43" fmla="*/ 12 h 36"/>
                <a:gd name="T44" fmla="*/ 47 w 51"/>
                <a:gd name="T45" fmla="*/ 0 h 36"/>
                <a:gd name="T46" fmla="*/ 0 w 51"/>
                <a:gd name="T47" fmla="*/ 0 h 36"/>
                <a:gd name="T48" fmla="*/ 0 w 51"/>
                <a:gd name="T49" fmla="*/ 85 h 36"/>
                <a:gd name="T50" fmla="*/ 76 w 51"/>
                <a:gd name="T51" fmla="*/ 85 h 36"/>
                <a:gd name="T52" fmla="*/ 76 w 51"/>
                <a:gd name="T53" fmla="*/ 50 h 36"/>
                <a:gd name="T54" fmla="*/ 83 w 51"/>
                <a:gd name="T55" fmla="*/ 50 h 36"/>
                <a:gd name="T56" fmla="*/ 104 w 51"/>
                <a:gd name="T57" fmla="*/ 85 h 36"/>
                <a:gd name="T58" fmla="*/ 121 w 51"/>
                <a:gd name="T59" fmla="*/ 85 h 36"/>
                <a:gd name="T60" fmla="*/ 97 w 51"/>
                <a:gd name="T61" fmla="*/ 47 h 36"/>
                <a:gd name="T62" fmla="*/ 109 w 51"/>
                <a:gd name="T63" fmla="*/ 43 h 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0" t="0" r="r" b="b"/>
              <a:pathLst>
                <a:path w="51" h="36">
                  <a:moveTo>
                    <a:pt x="32" y="15"/>
                  </a:moveTo>
                  <a:cubicBezTo>
                    <a:pt x="32" y="15"/>
                    <a:pt x="32" y="15"/>
                    <a:pt x="32" y="1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7" y="5"/>
                    <a:pt x="37" y="5"/>
                    <a:pt x="37" y="5"/>
                  </a:cubicBezTo>
                  <a:cubicBezTo>
                    <a:pt x="42" y="5"/>
                    <a:pt x="43" y="7"/>
                    <a:pt x="43" y="10"/>
                  </a:cubicBezTo>
                  <a:cubicBezTo>
                    <a:pt x="43" y="14"/>
                    <a:pt x="42" y="15"/>
                    <a:pt x="37" y="15"/>
                  </a:cubicBezTo>
                  <a:lnTo>
                    <a:pt x="32" y="15"/>
                  </a:lnTo>
                  <a:close/>
                  <a:moveTo>
                    <a:pt x="46" y="18"/>
                  </a:moveTo>
                  <a:cubicBezTo>
                    <a:pt x="48" y="16"/>
                    <a:pt x="50" y="14"/>
                    <a:pt x="50" y="10"/>
                  </a:cubicBezTo>
                  <a:cubicBezTo>
                    <a:pt x="50" y="7"/>
                    <a:pt x="48" y="4"/>
                    <a:pt x="46" y="3"/>
                  </a:cubicBezTo>
                  <a:cubicBezTo>
                    <a:pt x="44" y="1"/>
                    <a:pt x="41" y="0"/>
                    <a:pt x="36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31"/>
                    <a:pt x="25" y="31"/>
                    <a:pt x="25" y="31"/>
                  </a:cubicBezTo>
                  <a:cubicBezTo>
                    <a:pt x="6" y="31"/>
                    <a:pt x="6" y="31"/>
                    <a:pt x="6" y="3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6" y="15"/>
                    <a:pt x="6" y="15"/>
                    <a:pt x="6" y="1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20" y="5"/>
                    <a:pt x="20" y="5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16" y="0"/>
                    <a:pt x="0" y="0"/>
                    <a:pt x="0" y="0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32" y="36"/>
                    <a:pt x="32" y="36"/>
                    <a:pt x="32" y="36"/>
                  </a:cubicBezTo>
                  <a:cubicBezTo>
                    <a:pt x="32" y="21"/>
                    <a:pt x="32" y="21"/>
                    <a:pt x="32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8" y="25"/>
                    <a:pt x="44" y="36"/>
                    <a:pt x="44" y="36"/>
                  </a:cubicBezTo>
                  <a:cubicBezTo>
                    <a:pt x="51" y="36"/>
                    <a:pt x="51" y="36"/>
                    <a:pt x="51" y="36"/>
                  </a:cubicBezTo>
                  <a:cubicBezTo>
                    <a:pt x="41" y="20"/>
                    <a:pt x="41" y="20"/>
                    <a:pt x="41" y="20"/>
                  </a:cubicBezTo>
                  <a:cubicBezTo>
                    <a:pt x="43" y="20"/>
                    <a:pt x="45" y="19"/>
                    <a:pt x="46" y="18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33" name="Freeform 37">
              <a:extLst>
                <a:ext uri="{FF2B5EF4-FFF2-40B4-BE49-F238E27FC236}">
                  <a16:creationId xmlns:a16="http://schemas.microsoft.com/office/drawing/2014/main" id="{4035A63F-C64C-4F59-AB7E-3F409C26C7B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2807" y="2148"/>
              <a:ext cx="59" cy="85"/>
            </a:xfrm>
            <a:custGeom>
              <a:avLst/>
              <a:gdLst>
                <a:gd name="T0" fmla="*/ 28 w 25"/>
                <a:gd name="T1" fmla="*/ 38 h 36"/>
                <a:gd name="T2" fmla="*/ 17 w 25"/>
                <a:gd name="T3" fmla="*/ 38 h 36"/>
                <a:gd name="T4" fmla="*/ 17 w 25"/>
                <a:gd name="T5" fmla="*/ 12 h 36"/>
                <a:gd name="T6" fmla="*/ 28 w 25"/>
                <a:gd name="T7" fmla="*/ 12 h 36"/>
                <a:gd name="T8" fmla="*/ 42 w 25"/>
                <a:gd name="T9" fmla="*/ 26 h 36"/>
                <a:gd name="T10" fmla="*/ 28 w 25"/>
                <a:gd name="T11" fmla="*/ 38 h 36"/>
                <a:gd name="T12" fmla="*/ 50 w 25"/>
                <a:gd name="T13" fmla="*/ 7 h 36"/>
                <a:gd name="T14" fmla="*/ 26 w 25"/>
                <a:gd name="T15" fmla="*/ 0 h 36"/>
                <a:gd name="T16" fmla="*/ 0 w 25"/>
                <a:gd name="T17" fmla="*/ 0 h 36"/>
                <a:gd name="T18" fmla="*/ 0 w 25"/>
                <a:gd name="T19" fmla="*/ 50 h 36"/>
                <a:gd name="T20" fmla="*/ 0 w 25"/>
                <a:gd name="T21" fmla="*/ 85 h 36"/>
                <a:gd name="T22" fmla="*/ 17 w 25"/>
                <a:gd name="T23" fmla="*/ 85 h 36"/>
                <a:gd name="T24" fmla="*/ 17 w 25"/>
                <a:gd name="T25" fmla="*/ 50 h 36"/>
                <a:gd name="T26" fmla="*/ 26 w 25"/>
                <a:gd name="T27" fmla="*/ 50 h 36"/>
                <a:gd name="T28" fmla="*/ 50 w 25"/>
                <a:gd name="T29" fmla="*/ 43 h 36"/>
                <a:gd name="T30" fmla="*/ 59 w 25"/>
                <a:gd name="T31" fmla="*/ 26 h 36"/>
                <a:gd name="T32" fmla="*/ 50 w 25"/>
                <a:gd name="T33" fmla="*/ 7 h 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5" h="36">
                  <a:moveTo>
                    <a:pt x="12" y="16"/>
                  </a:moveTo>
                  <a:cubicBezTo>
                    <a:pt x="7" y="16"/>
                    <a:pt x="7" y="16"/>
                    <a:pt x="7" y="16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7" y="5"/>
                    <a:pt x="18" y="7"/>
                    <a:pt x="18" y="11"/>
                  </a:cubicBezTo>
                  <a:cubicBezTo>
                    <a:pt x="18" y="14"/>
                    <a:pt x="16" y="16"/>
                    <a:pt x="12" y="16"/>
                  </a:cubicBezTo>
                  <a:close/>
                  <a:moveTo>
                    <a:pt x="21" y="3"/>
                  </a:moveTo>
                  <a:cubicBezTo>
                    <a:pt x="19" y="1"/>
                    <a:pt x="16" y="0"/>
                    <a:pt x="1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6" y="21"/>
                    <a:pt x="19" y="20"/>
                    <a:pt x="21" y="18"/>
                  </a:cubicBezTo>
                  <a:cubicBezTo>
                    <a:pt x="23" y="17"/>
                    <a:pt x="25" y="14"/>
                    <a:pt x="25" y="11"/>
                  </a:cubicBezTo>
                  <a:cubicBezTo>
                    <a:pt x="25" y="7"/>
                    <a:pt x="23" y="4"/>
                    <a:pt x="21" y="3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34" name="Freeform 38">
              <a:extLst>
                <a:ext uri="{FF2B5EF4-FFF2-40B4-BE49-F238E27FC236}">
                  <a16:creationId xmlns:a16="http://schemas.microsoft.com/office/drawing/2014/main" id="{B92F5290-A06E-4788-AD35-B7CA37C69195}"/>
                </a:ext>
              </a:extLst>
            </p:cNvPr>
            <p:cNvSpPr>
              <a:spLocks/>
            </p:cNvSpPr>
            <p:nvPr/>
          </p:nvSpPr>
          <p:spPr bwMode="black">
            <a:xfrm>
              <a:off x="2578" y="2146"/>
              <a:ext cx="55" cy="87"/>
            </a:xfrm>
            <a:custGeom>
              <a:avLst/>
              <a:gdLst>
                <a:gd name="T0" fmla="*/ 33 w 23"/>
                <a:gd name="T1" fmla="*/ 38 h 37"/>
                <a:gd name="T2" fmla="*/ 14 w 23"/>
                <a:gd name="T3" fmla="*/ 24 h 37"/>
                <a:gd name="T4" fmla="*/ 31 w 23"/>
                <a:gd name="T5" fmla="*/ 12 h 37"/>
                <a:gd name="T6" fmla="*/ 50 w 23"/>
                <a:gd name="T7" fmla="*/ 16 h 37"/>
                <a:gd name="T8" fmla="*/ 50 w 23"/>
                <a:gd name="T9" fmla="*/ 5 h 37"/>
                <a:gd name="T10" fmla="*/ 31 w 23"/>
                <a:gd name="T11" fmla="*/ 0 h 37"/>
                <a:gd name="T12" fmla="*/ 0 w 23"/>
                <a:gd name="T13" fmla="*/ 26 h 37"/>
                <a:gd name="T14" fmla="*/ 24 w 23"/>
                <a:gd name="T15" fmla="*/ 49 h 37"/>
                <a:gd name="T16" fmla="*/ 41 w 23"/>
                <a:gd name="T17" fmla="*/ 63 h 37"/>
                <a:gd name="T18" fmla="*/ 24 w 23"/>
                <a:gd name="T19" fmla="*/ 75 h 37"/>
                <a:gd name="T20" fmla="*/ 0 w 23"/>
                <a:gd name="T21" fmla="*/ 71 h 37"/>
                <a:gd name="T22" fmla="*/ 0 w 23"/>
                <a:gd name="T23" fmla="*/ 82 h 37"/>
                <a:gd name="T24" fmla="*/ 22 w 23"/>
                <a:gd name="T25" fmla="*/ 87 h 37"/>
                <a:gd name="T26" fmla="*/ 55 w 23"/>
                <a:gd name="T27" fmla="*/ 63 h 37"/>
                <a:gd name="T28" fmla="*/ 33 w 23"/>
                <a:gd name="T29" fmla="*/ 38 h 37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23" h="37">
                  <a:moveTo>
                    <a:pt x="14" y="16"/>
                  </a:moveTo>
                  <a:cubicBezTo>
                    <a:pt x="9" y="14"/>
                    <a:pt x="6" y="13"/>
                    <a:pt x="6" y="10"/>
                  </a:cubicBezTo>
                  <a:cubicBezTo>
                    <a:pt x="6" y="8"/>
                    <a:pt x="9" y="5"/>
                    <a:pt x="13" y="5"/>
                  </a:cubicBezTo>
                  <a:cubicBezTo>
                    <a:pt x="16" y="5"/>
                    <a:pt x="19" y="6"/>
                    <a:pt x="21" y="7"/>
                  </a:cubicBezTo>
                  <a:cubicBezTo>
                    <a:pt x="21" y="2"/>
                    <a:pt x="21" y="2"/>
                    <a:pt x="21" y="2"/>
                  </a:cubicBezTo>
                  <a:cubicBezTo>
                    <a:pt x="19" y="1"/>
                    <a:pt x="16" y="0"/>
                    <a:pt x="13" y="0"/>
                  </a:cubicBezTo>
                  <a:cubicBezTo>
                    <a:pt x="5" y="0"/>
                    <a:pt x="0" y="5"/>
                    <a:pt x="0" y="11"/>
                  </a:cubicBezTo>
                  <a:cubicBezTo>
                    <a:pt x="0" y="16"/>
                    <a:pt x="4" y="19"/>
                    <a:pt x="10" y="21"/>
                  </a:cubicBezTo>
                  <a:cubicBezTo>
                    <a:pt x="15" y="23"/>
                    <a:pt x="17" y="24"/>
                    <a:pt x="17" y="27"/>
                  </a:cubicBezTo>
                  <a:cubicBezTo>
                    <a:pt x="17" y="30"/>
                    <a:pt x="14" y="32"/>
                    <a:pt x="10" y="32"/>
                  </a:cubicBezTo>
                  <a:cubicBezTo>
                    <a:pt x="6" y="32"/>
                    <a:pt x="2" y="31"/>
                    <a:pt x="0" y="3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2" y="37"/>
                    <a:pt x="6" y="37"/>
                    <a:pt x="9" y="37"/>
                  </a:cubicBezTo>
                  <a:cubicBezTo>
                    <a:pt x="19" y="37"/>
                    <a:pt x="23" y="32"/>
                    <a:pt x="23" y="27"/>
                  </a:cubicBezTo>
                  <a:cubicBezTo>
                    <a:pt x="23" y="21"/>
                    <a:pt x="20" y="18"/>
                    <a:pt x="14" y="16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  <p:sp>
          <p:nvSpPr>
            <p:cNvPr id="4135" name="Freeform 39">
              <a:extLst>
                <a:ext uri="{FF2B5EF4-FFF2-40B4-BE49-F238E27FC236}">
                  <a16:creationId xmlns:a16="http://schemas.microsoft.com/office/drawing/2014/main" id="{225D8F78-0F4E-4633-B6D9-DD22D1558E87}"/>
                </a:ext>
              </a:extLst>
            </p:cNvPr>
            <p:cNvSpPr>
              <a:spLocks noEditPoints="1"/>
            </p:cNvSpPr>
            <p:nvPr/>
          </p:nvSpPr>
          <p:spPr bwMode="black">
            <a:xfrm>
              <a:off x="3518" y="2200"/>
              <a:ext cx="36" cy="36"/>
            </a:xfrm>
            <a:custGeom>
              <a:avLst/>
              <a:gdLst>
                <a:gd name="T0" fmla="*/ 14 w 15"/>
                <a:gd name="T1" fmla="*/ 17 h 15"/>
                <a:gd name="T2" fmla="*/ 14 w 15"/>
                <a:gd name="T3" fmla="*/ 12 h 15"/>
                <a:gd name="T4" fmla="*/ 19 w 15"/>
                <a:gd name="T5" fmla="*/ 12 h 15"/>
                <a:gd name="T6" fmla="*/ 24 w 15"/>
                <a:gd name="T7" fmla="*/ 14 h 15"/>
                <a:gd name="T8" fmla="*/ 19 w 15"/>
                <a:gd name="T9" fmla="*/ 17 h 15"/>
                <a:gd name="T10" fmla="*/ 14 w 15"/>
                <a:gd name="T11" fmla="*/ 17 h 15"/>
                <a:gd name="T12" fmla="*/ 14 w 15"/>
                <a:gd name="T13" fmla="*/ 19 h 15"/>
                <a:gd name="T14" fmla="*/ 19 w 15"/>
                <a:gd name="T15" fmla="*/ 19 h 15"/>
                <a:gd name="T16" fmla="*/ 24 w 15"/>
                <a:gd name="T17" fmla="*/ 29 h 15"/>
                <a:gd name="T18" fmla="*/ 26 w 15"/>
                <a:gd name="T19" fmla="*/ 29 h 15"/>
                <a:gd name="T20" fmla="*/ 22 w 15"/>
                <a:gd name="T21" fmla="*/ 19 h 15"/>
                <a:gd name="T22" fmla="*/ 26 w 15"/>
                <a:gd name="T23" fmla="*/ 14 h 15"/>
                <a:gd name="T24" fmla="*/ 19 w 15"/>
                <a:gd name="T25" fmla="*/ 10 h 15"/>
                <a:gd name="T26" fmla="*/ 12 w 15"/>
                <a:gd name="T27" fmla="*/ 10 h 15"/>
                <a:gd name="T28" fmla="*/ 12 w 15"/>
                <a:gd name="T29" fmla="*/ 29 h 15"/>
                <a:gd name="T30" fmla="*/ 14 w 15"/>
                <a:gd name="T31" fmla="*/ 29 h 15"/>
                <a:gd name="T32" fmla="*/ 14 w 15"/>
                <a:gd name="T33" fmla="*/ 19 h 15"/>
                <a:gd name="T34" fmla="*/ 19 w 15"/>
                <a:gd name="T35" fmla="*/ 36 h 15"/>
                <a:gd name="T36" fmla="*/ 36 w 15"/>
                <a:gd name="T37" fmla="*/ 19 h 15"/>
                <a:gd name="T38" fmla="*/ 19 w 15"/>
                <a:gd name="T39" fmla="*/ 0 h 15"/>
                <a:gd name="T40" fmla="*/ 0 w 15"/>
                <a:gd name="T41" fmla="*/ 19 h 15"/>
                <a:gd name="T42" fmla="*/ 19 w 15"/>
                <a:gd name="T43" fmla="*/ 36 h 15"/>
                <a:gd name="T44" fmla="*/ 5 w 15"/>
                <a:gd name="T45" fmla="*/ 19 h 15"/>
                <a:gd name="T46" fmla="*/ 19 w 15"/>
                <a:gd name="T47" fmla="*/ 5 h 15"/>
                <a:gd name="T48" fmla="*/ 34 w 15"/>
                <a:gd name="T49" fmla="*/ 19 h 15"/>
                <a:gd name="T50" fmla="*/ 19 w 15"/>
                <a:gd name="T51" fmla="*/ 34 h 15"/>
                <a:gd name="T52" fmla="*/ 5 w 15"/>
                <a:gd name="T53" fmla="*/ 19 h 15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5" h="15">
                  <a:moveTo>
                    <a:pt x="6" y="7"/>
                  </a:moveTo>
                  <a:cubicBezTo>
                    <a:pt x="6" y="5"/>
                    <a:pt x="6" y="5"/>
                    <a:pt x="6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9" y="5"/>
                    <a:pt x="10" y="5"/>
                    <a:pt x="10" y="6"/>
                  </a:cubicBezTo>
                  <a:cubicBezTo>
                    <a:pt x="10" y="7"/>
                    <a:pt x="9" y="7"/>
                    <a:pt x="8" y="7"/>
                  </a:cubicBezTo>
                  <a:lnTo>
                    <a:pt x="6" y="7"/>
                  </a:lnTo>
                  <a:close/>
                  <a:moveTo>
                    <a:pt x="6" y="8"/>
                  </a:moveTo>
                  <a:cubicBezTo>
                    <a:pt x="8" y="8"/>
                    <a:pt x="8" y="8"/>
                    <a:pt x="8" y="8"/>
                  </a:cubicBezTo>
                  <a:cubicBezTo>
                    <a:pt x="10" y="12"/>
                    <a:pt x="10" y="12"/>
                    <a:pt x="10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9" y="8"/>
                    <a:pt x="9" y="8"/>
                    <a:pt x="9" y="8"/>
                  </a:cubicBezTo>
                  <a:cubicBezTo>
                    <a:pt x="10" y="8"/>
                    <a:pt x="11" y="7"/>
                    <a:pt x="11" y="6"/>
                  </a:cubicBezTo>
                  <a:cubicBezTo>
                    <a:pt x="11" y="4"/>
                    <a:pt x="10" y="4"/>
                    <a:pt x="8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6" y="12"/>
                    <a:pt x="6" y="12"/>
                    <a:pt x="6" y="12"/>
                  </a:cubicBezTo>
                  <a:lnTo>
                    <a:pt x="6" y="8"/>
                  </a:lnTo>
                  <a:close/>
                  <a:moveTo>
                    <a:pt x="8" y="15"/>
                  </a:moveTo>
                  <a:cubicBezTo>
                    <a:pt x="12" y="15"/>
                    <a:pt x="15" y="12"/>
                    <a:pt x="15" y="8"/>
                  </a:cubicBezTo>
                  <a:cubicBezTo>
                    <a:pt x="15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ubicBezTo>
                    <a:pt x="0" y="12"/>
                    <a:pt x="4" y="15"/>
                    <a:pt x="8" y="15"/>
                  </a:cubicBezTo>
                  <a:close/>
                  <a:moveTo>
                    <a:pt x="2" y="8"/>
                  </a:moveTo>
                  <a:cubicBezTo>
                    <a:pt x="2" y="4"/>
                    <a:pt x="4" y="2"/>
                    <a:pt x="8" y="2"/>
                  </a:cubicBezTo>
                  <a:cubicBezTo>
                    <a:pt x="11" y="2"/>
                    <a:pt x="14" y="4"/>
                    <a:pt x="14" y="8"/>
                  </a:cubicBezTo>
                  <a:cubicBezTo>
                    <a:pt x="14" y="11"/>
                    <a:pt x="11" y="14"/>
                    <a:pt x="8" y="14"/>
                  </a:cubicBezTo>
                  <a:cubicBezTo>
                    <a:pt x="4" y="14"/>
                    <a:pt x="2" y="11"/>
                    <a:pt x="2" y="8"/>
                  </a:cubicBezTo>
                  <a:close/>
                </a:path>
              </a:pathLst>
            </a:custGeom>
            <a:solidFill>
              <a:srgbClr val="216A8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 cmpd="sng">
                  <a:solidFill>
                    <a:srgbClr val="000000"/>
                  </a:solidFill>
                  <a:prstDash val="solid"/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US" dirty="0"/>
            </a:p>
          </p:txBody>
        </p:sp>
      </p:grpSp>
      <p:sp>
        <p:nvSpPr>
          <p:cNvPr id="1529908" name="Rectangle 52">
            <a:extLst>
              <a:ext uri="{FF2B5EF4-FFF2-40B4-BE49-F238E27FC236}">
                <a16:creationId xmlns:a16="http://schemas.microsoft.com/office/drawing/2014/main" id="{505ABE01-8B27-4ED1-8B91-0723B4A8B5D4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gray">
          <a:xfrm>
            <a:off x="1428750" y="6477000"/>
            <a:ext cx="441960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eaLnBrk="1" hangingPunct="1">
              <a:defRPr sz="900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r>
              <a:rPr lang="en-US" altLang="en-US" dirty="0"/>
              <a:t>|     © 2011 Kaiser Foundation Health Plan, Inc. For internal use only.</a:t>
            </a:r>
          </a:p>
        </p:txBody>
      </p:sp>
      <p:sp>
        <p:nvSpPr>
          <p:cNvPr id="1529909" name="Rectangle 53">
            <a:extLst>
              <a:ext uri="{FF2B5EF4-FFF2-40B4-BE49-F238E27FC236}">
                <a16:creationId xmlns:a16="http://schemas.microsoft.com/office/drawing/2014/main" id="{B330DDCC-7095-44FD-80E0-5265C23A30B7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gray">
          <a:xfrm>
            <a:off x="457200" y="6477000"/>
            <a:ext cx="1276350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l" eaLnBrk="1" hangingPunct="1">
              <a:defRPr sz="900" smtClean="0">
                <a:solidFill>
                  <a:schemeClr val="bg2"/>
                </a:solidFill>
                <a:cs typeface="+mn-cs"/>
              </a:defRPr>
            </a:lvl1pPr>
          </a:lstStyle>
          <a:p>
            <a:pPr>
              <a:defRPr/>
            </a:pPr>
            <a:fld id="{9F62791E-C9CA-4DDE-A19D-F85D56609A56}" type="datetime4">
              <a:rPr lang="en-US" altLang="en-US"/>
              <a:pPr>
                <a:defRPr/>
              </a:pPr>
              <a:t>November 4, 2023</a:t>
            </a:fld>
            <a:endParaRPr lang="en-US" alt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  <p:sldLayoutId id="2147483727" r:id="rId5"/>
    <p:sldLayoutId id="2147483728" r:id="rId6"/>
    <p:sldLayoutId id="2147483729" r:id="rId7"/>
    <p:sldLayoutId id="2147483730" r:id="rId8"/>
    <p:sldLayoutId id="2147483731" r:id="rId9"/>
    <p:sldLayoutId id="2147483732" r:id="rId10"/>
    <p:sldLayoutId id="2147483733" r:id="rId11"/>
  </p:sldLayoutIdLst>
  <p:hf hdr="0"/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 kern="1200">
          <a:solidFill>
            <a:srgbClr val="3A3A6E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3A3A6E"/>
          </a:solidFill>
          <a:latin typeface="Arial Narrow" panose="020B060602020203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3A3A6E"/>
          </a:solidFill>
          <a:latin typeface="Arial Narrow" panose="020B060602020203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3A3A6E"/>
          </a:solidFill>
          <a:latin typeface="Arial Narrow" panose="020B060602020203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3A3A6E"/>
          </a:solidFill>
          <a:latin typeface="Arial Narrow" panose="020B060602020203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3A3A6E"/>
          </a:solidFill>
          <a:latin typeface="Arial Narrow" panose="020B060602020203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3A3A6E"/>
          </a:solidFill>
          <a:latin typeface="Arial Narrow" panose="020B060602020203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3A3A6E"/>
          </a:solidFill>
          <a:latin typeface="Arial Narrow" panose="020B060602020203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3400" b="1">
          <a:solidFill>
            <a:srgbClr val="3A3A6E"/>
          </a:solidFill>
          <a:latin typeface="Arial Narrow" panose="020B0606020202030204" pitchFamily="34" charset="0"/>
          <a:cs typeface="Arial" panose="020B0604020202020204" pitchFamily="34" charset="0"/>
        </a:defRPr>
      </a:lvl9pPr>
    </p:titleStyle>
    <p:bodyStyle>
      <a:lvl1pPr marL="285750" indent="-28575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2"/>
        </a:buClr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2"/>
        </a:buClr>
        <a:buFont typeface="Wingdings" panose="05000000000000000000" pitchFamily="2" charset="2"/>
        <a:buChar char="§"/>
        <a:defRPr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2"/>
        </a:buClr>
        <a:buChar char="–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5000"/>
        </a:lnSpc>
        <a:spcBef>
          <a:spcPct val="35000"/>
        </a:spcBef>
        <a:spcAft>
          <a:spcPct val="0"/>
        </a:spcAft>
        <a:buClr>
          <a:schemeClr val="accent2"/>
        </a:buClr>
        <a:buChar char="»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>
            <a:extLst>
              <a:ext uri="{FF2B5EF4-FFF2-40B4-BE49-F238E27FC236}">
                <a16:creationId xmlns:a16="http://schemas.microsoft.com/office/drawing/2014/main" id="{70B4461B-BC55-47A0-93A8-07564F8128B6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0" y="0"/>
            <a:ext cx="9144000" cy="6858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eaLnBrk="1" hangingPunct="1"/>
            <a:endParaRPr lang="en-US" altLang="en-US" dirty="0"/>
          </a:p>
        </p:txBody>
      </p:sp>
      <p:sp>
        <p:nvSpPr>
          <p:cNvPr id="5123" name="Rectangle 3">
            <a:extLst>
              <a:ext uri="{FF2B5EF4-FFF2-40B4-BE49-F238E27FC236}">
                <a16:creationId xmlns:a16="http://schemas.microsoft.com/office/drawing/2014/main" id="{111B62C2-DA54-42D3-B810-997691523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gray">
          <a:xfrm>
            <a:off x="0" y="3121025"/>
            <a:ext cx="9144000" cy="7508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4" r:id="rId1"/>
    <p:sldLayoutId id="2147483735" r:id="rId2"/>
    <p:sldLayoutId id="2147483736" r:id="rId3"/>
    <p:sldLayoutId id="2147483737" r:id="rId4"/>
    <p:sldLayoutId id="214748373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 kern="1200">
          <a:solidFill>
            <a:srgbClr val="216A8B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216A8B"/>
          </a:solidFill>
          <a:latin typeface="Arial Narrow" panose="020B0606020202030204" pitchFamily="34" charset="0"/>
          <a:cs typeface="Arial" panose="020B0604020202020204" pitchFamily="34" charset="0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216A8B"/>
          </a:solidFill>
          <a:latin typeface="Arial Narrow" panose="020B0606020202030204" pitchFamily="34" charset="0"/>
          <a:cs typeface="Arial" panose="020B0604020202020204" pitchFamily="34" charset="0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216A8B"/>
          </a:solidFill>
          <a:latin typeface="Arial Narrow" panose="020B0606020202030204" pitchFamily="34" charset="0"/>
          <a:cs typeface="Arial" panose="020B0604020202020204" pitchFamily="34" charset="0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216A8B"/>
          </a:solidFill>
          <a:latin typeface="Arial Narrow" panose="020B0606020202030204" pitchFamily="34" charset="0"/>
          <a:cs typeface="Arial" panose="020B0604020202020204" pitchFamily="34" charset="0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216A8B"/>
          </a:solidFill>
          <a:latin typeface="Arial Narrow" panose="020B0606020202030204" pitchFamily="34" charset="0"/>
          <a:cs typeface="Arial" panose="020B0604020202020204" pitchFamily="3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216A8B"/>
          </a:solidFill>
          <a:latin typeface="Arial Narrow" panose="020B0606020202030204" pitchFamily="34" charset="0"/>
          <a:cs typeface="Arial" panose="020B0604020202020204" pitchFamily="3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216A8B"/>
          </a:solidFill>
          <a:latin typeface="Arial Narrow" panose="020B0606020202030204" pitchFamily="34" charset="0"/>
          <a:cs typeface="Arial" panose="020B0604020202020204" pitchFamily="3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800" b="1">
          <a:solidFill>
            <a:srgbClr val="216A8B"/>
          </a:solidFill>
          <a:latin typeface="Arial Narrow" panose="020B0606020202030204" pitchFamily="34" charset="0"/>
          <a:cs typeface="Arial" panose="020B0604020202020204" pitchFamily="34" charset="0"/>
        </a:defRPr>
      </a:lvl9pPr>
    </p:titleStyle>
    <p:body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216A8B"/>
        </a:buClr>
        <a:defRPr sz="2000" kern="1200">
          <a:solidFill>
            <a:schemeClr val="bg1"/>
          </a:solidFill>
          <a:latin typeface="+mn-lt"/>
          <a:ea typeface="+mn-ea"/>
          <a:cs typeface="+mn-cs"/>
        </a:defRPr>
      </a:lvl1pPr>
      <a:lvl2pPr marL="4572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216A8B"/>
        </a:buClr>
        <a:defRPr sz="2000" kern="1200">
          <a:solidFill>
            <a:schemeClr val="bg2"/>
          </a:solidFill>
          <a:latin typeface="+mn-lt"/>
          <a:ea typeface="+mn-ea"/>
          <a:cs typeface="+mn-cs"/>
        </a:defRPr>
      </a:lvl2pPr>
      <a:lvl3pPr marL="9144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216A8B"/>
        </a:buClr>
        <a:defRPr sz="2000" kern="1200">
          <a:solidFill>
            <a:schemeClr val="bg2"/>
          </a:solidFill>
          <a:latin typeface="+mn-lt"/>
          <a:ea typeface="+mn-ea"/>
          <a:cs typeface="+mn-cs"/>
        </a:defRPr>
      </a:lvl3pPr>
      <a:lvl4pPr marL="13716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216A8B"/>
        </a:buClr>
        <a:defRPr sz="2000" kern="1200">
          <a:solidFill>
            <a:schemeClr val="bg2"/>
          </a:solidFill>
          <a:latin typeface="+mn-lt"/>
          <a:ea typeface="+mn-ea"/>
          <a:cs typeface="+mn-cs"/>
        </a:defRPr>
      </a:lvl4pPr>
      <a:lvl5pPr marL="1828800"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buClr>
          <a:srgbClr val="216A8B"/>
        </a:buClr>
        <a:defRPr sz="2000" kern="1200">
          <a:solidFill>
            <a:schemeClr val="bg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5">
            <a:extLst>
              <a:ext uri="{FF2B5EF4-FFF2-40B4-BE49-F238E27FC236}">
                <a16:creationId xmlns:a16="http://schemas.microsoft.com/office/drawing/2014/main" id="{CC4C35B6-BE02-4A21-870F-D4311FA6788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455613" y="1674674"/>
            <a:ext cx="7543800" cy="175432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sp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/>
            <a:r>
              <a:rPr lang="en-US" altLang="en-US" sz="4000" b="0" dirty="0"/>
              <a:t>Regional NICU Meeting</a:t>
            </a:r>
          </a:p>
          <a:p>
            <a:pPr algn="ctr" eaLnBrk="1" hangingPunct="1"/>
            <a:r>
              <a:rPr lang="en-US" altLang="en-US" sz="4000" b="0" dirty="0"/>
              <a:t>Antibiotic Choice and Necrotizing Enterocolitis</a:t>
            </a:r>
            <a:endParaRPr lang="en-US" altLang="en-US" sz="1600" b="0" dirty="0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8EB06AD2-CAEA-4448-9A24-13F03BC8B983}"/>
              </a:ext>
            </a:extLst>
          </p:cNvPr>
          <p:cNvSpPr txBox="1">
            <a:spLocks noChangeArrowheads="1"/>
          </p:cNvSpPr>
          <p:nvPr/>
        </p:nvSpPr>
        <p:spPr>
          <a:xfrm>
            <a:off x="1909774" y="4724687"/>
            <a:ext cx="5324452" cy="89563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eaLnBrk="1" hangingPunct="1">
              <a:buNone/>
            </a:pPr>
            <a:r>
              <a:rPr lang="en-US" altLang="en-US" sz="2400" dirty="0">
                <a:solidFill>
                  <a:schemeClr val="bg1"/>
                </a:solidFill>
                <a:latin typeface="+mj-lt"/>
              </a:rPr>
              <a:t>Sean Fitzwater, MD MHS</a:t>
            </a:r>
          </a:p>
          <a:p>
            <a:pPr marL="0" indent="0" algn="ctr" eaLnBrk="1" hangingPunct="1">
              <a:buNone/>
            </a:pPr>
            <a:r>
              <a:rPr lang="en-US" altLang="en-US" sz="2400" dirty="0">
                <a:solidFill>
                  <a:schemeClr val="bg1"/>
                </a:solidFill>
                <a:latin typeface="+mj-lt"/>
              </a:rPr>
              <a:t>Pediatric Infectious Diseases</a:t>
            </a:r>
          </a:p>
          <a:p>
            <a:pPr marL="0" indent="0" algn="ctr" eaLnBrk="1" hangingPunct="1">
              <a:buNone/>
            </a:pPr>
            <a:r>
              <a:rPr lang="en-US" altLang="en-US" sz="2400" dirty="0">
                <a:solidFill>
                  <a:schemeClr val="bg1"/>
                </a:solidFill>
                <a:latin typeface="+mj-lt"/>
              </a:rPr>
              <a:t>LAMC, PC, WH</a:t>
            </a:r>
          </a:p>
          <a:p>
            <a:pPr marL="0" indent="0" algn="ctr" eaLnBrk="1" hangingPunct="1">
              <a:buNone/>
            </a:pPr>
            <a:r>
              <a:rPr lang="en-US" altLang="en-US" sz="2400" dirty="0">
                <a:solidFill>
                  <a:schemeClr val="bg1"/>
                </a:solidFill>
                <a:latin typeface="+mj-lt"/>
              </a:rPr>
              <a:t>10/18/2023</a:t>
            </a:r>
          </a:p>
        </p:txBody>
      </p:sp>
    </p:spTree>
  </p:cSld>
  <p:clrMapOvr>
    <a:masterClrMapping/>
  </p:clrMapOvr>
  <p:transition>
    <p:wipe dir="r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Peds ID Gets Questions / Comments Regarding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42B5FC-2DE9-4005-AAAE-A1B691B1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4738"/>
            <a:ext cx="7884543" cy="2363724"/>
          </a:xfrm>
        </p:spPr>
        <p:txBody>
          <a:bodyPr/>
          <a:lstStyle/>
          <a:p>
            <a:r>
              <a:rPr lang="en-US" dirty="0"/>
              <a:t>Lack standardized antibiotics</a:t>
            </a:r>
          </a:p>
          <a:p>
            <a:r>
              <a:rPr lang="en-US" dirty="0"/>
              <a:t>Lack standardized duration</a:t>
            </a:r>
          </a:p>
          <a:p>
            <a:r>
              <a:rPr lang="en-US" dirty="0"/>
              <a:t>Variability between providers / centers</a:t>
            </a:r>
          </a:p>
          <a:p>
            <a:r>
              <a:rPr lang="en-US" dirty="0"/>
              <a:t>Frequent changes between providers</a:t>
            </a:r>
          </a:p>
          <a:p>
            <a:r>
              <a:rPr lang="en-US" dirty="0"/>
              <a:t>No standardization on when to get cultures</a:t>
            </a:r>
          </a:p>
        </p:txBody>
      </p:sp>
    </p:spTree>
    <p:extLst>
      <p:ext uri="{BB962C8B-B14F-4D97-AF65-F5344CB8AC3E}">
        <p14:creationId xmlns:p14="http://schemas.microsoft.com/office/powerpoint/2010/main" val="210092804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42B5FC-2DE9-4005-AAAE-A1B691B1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4738"/>
            <a:ext cx="3801533" cy="3243965"/>
          </a:xfrm>
        </p:spPr>
        <p:txBody>
          <a:bodyPr/>
          <a:lstStyle/>
          <a:p>
            <a:r>
              <a:rPr lang="en-US" dirty="0"/>
              <a:t>Treatments I have seen</a:t>
            </a:r>
          </a:p>
          <a:p>
            <a:pPr lvl="1"/>
            <a:r>
              <a:rPr lang="en-US" dirty="0"/>
              <a:t>Amp + Gent</a:t>
            </a:r>
          </a:p>
          <a:p>
            <a:pPr lvl="1"/>
            <a:r>
              <a:rPr lang="en-US" dirty="0"/>
              <a:t>Amp + Gent + Metro</a:t>
            </a:r>
          </a:p>
          <a:p>
            <a:pPr lvl="1"/>
            <a:r>
              <a:rPr lang="en-US" dirty="0"/>
              <a:t>Amp + Gent + Zosyn</a:t>
            </a:r>
          </a:p>
          <a:p>
            <a:pPr lvl="1"/>
            <a:r>
              <a:rPr lang="en-US" dirty="0"/>
              <a:t>Gent + Zosyn </a:t>
            </a:r>
          </a:p>
          <a:p>
            <a:pPr lvl="1"/>
            <a:r>
              <a:rPr lang="en-US" dirty="0"/>
              <a:t>Gent + Zosyn + Metro</a:t>
            </a:r>
          </a:p>
          <a:p>
            <a:pPr lvl="1"/>
            <a:r>
              <a:rPr lang="en-US" dirty="0"/>
              <a:t>Zosyn</a:t>
            </a:r>
          </a:p>
          <a:p>
            <a:pPr lvl="1"/>
            <a:r>
              <a:rPr lang="en-US" dirty="0"/>
              <a:t>Zosyn + Metro</a:t>
            </a:r>
          </a:p>
        </p:txBody>
      </p:sp>
    </p:spTree>
    <p:extLst>
      <p:ext uri="{BB962C8B-B14F-4D97-AF65-F5344CB8AC3E}">
        <p14:creationId xmlns:p14="http://schemas.microsoft.com/office/powerpoint/2010/main" val="24703006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42B5FC-2DE9-4005-AAAE-A1B691B1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4738"/>
            <a:ext cx="3801533" cy="4524315"/>
          </a:xfrm>
        </p:spPr>
        <p:txBody>
          <a:bodyPr/>
          <a:lstStyle/>
          <a:p>
            <a:r>
              <a:rPr lang="en-US" dirty="0"/>
              <a:t>Treatments I have seen</a:t>
            </a:r>
          </a:p>
          <a:p>
            <a:pPr lvl="1"/>
            <a:r>
              <a:rPr lang="en-US" dirty="0"/>
              <a:t>Amp + Gent</a:t>
            </a:r>
          </a:p>
          <a:p>
            <a:pPr lvl="1"/>
            <a:r>
              <a:rPr lang="en-US" dirty="0"/>
              <a:t>Amp + Gent + Metro</a:t>
            </a:r>
          </a:p>
          <a:p>
            <a:pPr lvl="1"/>
            <a:r>
              <a:rPr lang="en-US" dirty="0"/>
              <a:t>Amp + Gent + Zosyn</a:t>
            </a:r>
          </a:p>
          <a:p>
            <a:pPr lvl="1"/>
            <a:r>
              <a:rPr lang="en-US" dirty="0"/>
              <a:t>Gent + Zosyn </a:t>
            </a:r>
          </a:p>
          <a:p>
            <a:pPr lvl="1"/>
            <a:r>
              <a:rPr lang="en-US" dirty="0"/>
              <a:t>Gent + Zosyn + Metro</a:t>
            </a:r>
          </a:p>
          <a:p>
            <a:pPr lvl="1"/>
            <a:r>
              <a:rPr lang="en-US" dirty="0"/>
              <a:t>Zosyn</a:t>
            </a:r>
          </a:p>
          <a:p>
            <a:pPr lvl="1"/>
            <a:r>
              <a:rPr lang="en-US" dirty="0"/>
              <a:t>Zosyn + Metro</a:t>
            </a:r>
          </a:p>
          <a:p>
            <a:endParaRPr lang="en-US" dirty="0"/>
          </a:p>
          <a:p>
            <a:pPr lvl="1"/>
            <a:r>
              <a:rPr lang="en-US" dirty="0"/>
              <a:t>All of these +/- Vanco</a:t>
            </a:r>
          </a:p>
          <a:p>
            <a:pPr lvl="1"/>
            <a:r>
              <a:rPr lang="en-US" dirty="0"/>
              <a:t>All of these +/- fluconazole</a:t>
            </a:r>
          </a:p>
        </p:txBody>
      </p:sp>
    </p:spTree>
    <p:extLst>
      <p:ext uri="{BB962C8B-B14F-4D97-AF65-F5344CB8AC3E}">
        <p14:creationId xmlns:p14="http://schemas.microsoft.com/office/powerpoint/2010/main" val="4948880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EB60217A-A867-46BB-B9B1-1019E00913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8AF0F56-A561-40AC-B25E-45799AF5B7C2}" type="slidenum">
              <a:rPr lang="en-US" altLang="en-US">
                <a:solidFill>
                  <a:srgbClr val="414636"/>
                </a:solidFill>
              </a:rPr>
              <a:pPr algn="r"/>
              <a:t>5</a:t>
            </a:fld>
            <a:endParaRPr lang="en-US" altLang="en-US" dirty="0">
              <a:solidFill>
                <a:srgbClr val="414636"/>
              </a:solidFill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78E21ED1-F464-4BF0-A2C7-E83B4426B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en-US" altLang="en-US" dirty="0">
                <a:solidFill>
                  <a:schemeClr val="bg2"/>
                </a:solidFill>
              </a:rPr>
              <a:t>|     © 2011 Kaiser Foundation Health Plan, Inc. For internal use only.</a:t>
            </a:r>
          </a:p>
        </p:txBody>
      </p:sp>
      <p:sp>
        <p:nvSpPr>
          <p:cNvPr id="29700" name="Date Placeholder 4">
            <a:extLst>
              <a:ext uri="{FF2B5EF4-FFF2-40B4-BE49-F238E27FC236}">
                <a16:creationId xmlns:a16="http://schemas.microsoft.com/office/drawing/2014/main" id="{F44EC1A2-875C-46D5-840A-BD31A5AA0C27}"/>
              </a:ext>
            </a:extLst>
          </p:cNvPr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/>
            <a:fld id="{78FCA204-2D03-46D7-A464-DE91FA993484}" type="datetime4">
              <a:rPr lang="en-US" altLang="en-US">
                <a:solidFill>
                  <a:schemeClr val="bg2"/>
                </a:solidFill>
              </a:rPr>
              <a:pPr algn="l"/>
              <a:t>November 4, 2023</a:t>
            </a:fld>
            <a:endParaRPr lang="en-US" altLang="en-US" dirty="0">
              <a:solidFill>
                <a:schemeClr val="bg2"/>
              </a:solidFill>
            </a:endParaRPr>
          </a:p>
        </p:txBody>
      </p:sp>
      <p:grpSp>
        <p:nvGrpSpPr>
          <p:cNvPr id="1805316" name="Group 4">
            <a:extLst>
              <a:ext uri="{FF2B5EF4-FFF2-40B4-BE49-F238E27FC236}">
                <a16:creationId xmlns:a16="http://schemas.microsoft.com/office/drawing/2014/main" id="{83EAB182-C6F5-455C-8484-44AE07CC1F7B}"/>
              </a:ext>
            </a:extLst>
          </p:cNvPr>
          <p:cNvGrpSpPr>
            <a:grpSpLocks/>
          </p:cNvGrpSpPr>
          <p:nvPr/>
        </p:nvGrpSpPr>
        <p:grpSpPr bwMode="auto">
          <a:xfrm>
            <a:off x="0" y="1825625"/>
            <a:ext cx="9144000" cy="2862263"/>
            <a:chOff x="0" y="1150"/>
            <a:chExt cx="5760" cy="1803"/>
          </a:xfrm>
        </p:grpSpPr>
        <p:sp>
          <p:nvSpPr>
            <p:cNvPr id="29706" name="Rectangle 5">
              <a:extLst>
                <a:ext uri="{FF2B5EF4-FFF2-40B4-BE49-F238E27FC236}">
                  <a16:creationId xmlns:a16="http://schemas.microsoft.com/office/drawing/2014/main" id="{8D896494-2B09-4FFF-BAFF-8DD285A2357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0" y="1150"/>
              <a:ext cx="5760" cy="17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07" name="Line 6">
              <a:extLst>
                <a:ext uri="{FF2B5EF4-FFF2-40B4-BE49-F238E27FC236}">
                  <a16:creationId xmlns:a16="http://schemas.microsoft.com/office/drawing/2014/main" id="{0C60555E-3FA4-4F0C-8394-546CFBE82F7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0" y="2953"/>
              <a:ext cx="576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805320" name="Rectangle 8">
            <a:extLst>
              <a:ext uri="{FF2B5EF4-FFF2-40B4-BE49-F238E27FC236}">
                <a16:creationId xmlns:a16="http://schemas.microsoft.com/office/drawing/2014/main" id="{CE201C0A-0F42-4F3F-B732-A178B4DA6F7D}"/>
              </a:ext>
            </a:extLst>
          </p:cNvPr>
          <p:cNvSpPr>
            <a:spLocks noChangeArrowheads="1"/>
          </p:cNvSpPr>
          <p:nvPr/>
        </p:nvSpPr>
        <p:spPr bwMode="gray">
          <a:xfrm>
            <a:off x="914400" y="2393297"/>
            <a:ext cx="7315200" cy="17173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marL="114300" indent="-1143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Char char="–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4400" u="sng" dirty="0">
                <a:solidFill>
                  <a:srgbClr val="FFFFFF"/>
                </a:solidFill>
              </a:rPr>
              <a:t>Bacterial Coverage of </a:t>
            </a:r>
          </a:p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4400" u="sng" dirty="0">
                <a:solidFill>
                  <a:srgbClr val="FFFFFF"/>
                </a:solidFill>
              </a:rPr>
              <a:t>Common Antibiotics</a:t>
            </a:r>
          </a:p>
        </p:txBody>
      </p:sp>
    </p:spTree>
    <p:extLst>
      <p:ext uri="{BB962C8B-B14F-4D97-AF65-F5344CB8AC3E}">
        <p14:creationId xmlns:p14="http://schemas.microsoft.com/office/powerpoint/2010/main" val="11166408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0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0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532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6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42B5FC-2DE9-4005-AAAE-A1B691B1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4738"/>
            <a:ext cx="7868265" cy="4555093"/>
          </a:xfrm>
        </p:spPr>
        <p:txBody>
          <a:bodyPr/>
          <a:lstStyle/>
          <a:p>
            <a:r>
              <a:rPr lang="en-US" dirty="0"/>
              <a:t>Inflammation of the intestine leading to bacterial invasion of normal bowel flora such as:</a:t>
            </a:r>
          </a:p>
          <a:p>
            <a:pPr lvl="1"/>
            <a:r>
              <a:rPr lang="en-US" dirty="0"/>
              <a:t>Gram negatives</a:t>
            </a:r>
          </a:p>
          <a:p>
            <a:pPr lvl="2"/>
            <a:r>
              <a:rPr lang="en-US" dirty="0"/>
              <a:t>E. coli and friends (Klebsiella, Enterobacter, </a:t>
            </a:r>
            <a:r>
              <a:rPr lang="en-US" dirty="0" err="1"/>
              <a:t>ect</a:t>
            </a:r>
            <a:r>
              <a:rPr lang="en-US" dirty="0"/>
              <a:t>)</a:t>
            </a:r>
          </a:p>
          <a:p>
            <a:pPr lvl="2"/>
            <a:r>
              <a:rPr lang="en-US" dirty="0"/>
              <a:t>Highly pathogenic. </a:t>
            </a:r>
          </a:p>
          <a:p>
            <a:pPr lvl="1"/>
            <a:r>
              <a:rPr lang="en-US" dirty="0"/>
              <a:t>Gram positives: </a:t>
            </a:r>
          </a:p>
          <a:p>
            <a:pPr lvl="2"/>
            <a:r>
              <a:rPr lang="en-US" dirty="0"/>
              <a:t>GBS, Oral and GI streptococcus, Enterococcus</a:t>
            </a:r>
          </a:p>
          <a:p>
            <a:pPr lvl="2"/>
            <a:r>
              <a:rPr lang="en-US" dirty="0"/>
              <a:t>Rarely: Coagulase negative staph, Staph aures</a:t>
            </a:r>
          </a:p>
          <a:p>
            <a:pPr lvl="1"/>
            <a:r>
              <a:rPr lang="en-US" dirty="0"/>
              <a:t>Anaerobes</a:t>
            </a:r>
          </a:p>
          <a:p>
            <a:pPr lvl="2"/>
            <a:r>
              <a:rPr lang="en-US" dirty="0"/>
              <a:t>With severe disease and perforations </a:t>
            </a:r>
          </a:p>
          <a:p>
            <a:pPr lvl="1"/>
            <a:r>
              <a:rPr lang="en-US" dirty="0"/>
              <a:t>Fungus</a:t>
            </a:r>
          </a:p>
          <a:p>
            <a:pPr lvl="2"/>
            <a:r>
              <a:rPr lang="en-US" dirty="0"/>
              <a:t>Rarely: Candida  </a:t>
            </a:r>
          </a:p>
        </p:txBody>
      </p:sp>
    </p:spTree>
    <p:extLst>
      <p:ext uri="{BB962C8B-B14F-4D97-AF65-F5344CB8AC3E}">
        <p14:creationId xmlns:p14="http://schemas.microsoft.com/office/powerpoint/2010/main" val="85467125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7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723D606-A934-67BE-2067-3AF16E3B4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06160813"/>
              </p:ext>
            </p:extLst>
          </p:nvPr>
        </p:nvGraphicFramePr>
        <p:xfrm>
          <a:off x="776376" y="1778348"/>
          <a:ext cx="7591245" cy="312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Anaerobes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1964656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S. aureus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73%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643924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</p:spTree>
    <p:extLst>
      <p:ext uri="{BB962C8B-B14F-4D97-AF65-F5344CB8AC3E}">
        <p14:creationId xmlns:p14="http://schemas.microsoft.com/office/powerpoint/2010/main" val="133048413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723D606-A934-67BE-2067-3AF16E3B4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77343236"/>
              </p:ext>
            </p:extLst>
          </p:nvPr>
        </p:nvGraphicFramePr>
        <p:xfrm>
          <a:off x="776377" y="1776227"/>
          <a:ext cx="7591245" cy="312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Anaerobes</a:t>
                      </a:r>
                    </a:p>
                  </a:txBody>
                  <a:tcPr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4656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S. aureus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73%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3924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2020-2022, PMID: 37463564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1FE31E9-A46A-0DE3-223C-70A2783A2C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0" y="5085231"/>
            <a:ext cx="6565241" cy="355482"/>
          </a:xfrm>
        </p:spPr>
        <p:txBody>
          <a:bodyPr/>
          <a:lstStyle/>
          <a:p>
            <a:r>
              <a:rPr lang="en-US" sz="1800" dirty="0"/>
              <a:t>Gram neg coverage requires 3</a:t>
            </a:r>
            <a:r>
              <a:rPr lang="en-US" sz="1800" baseline="30000" dirty="0"/>
              <a:t>rd</a:t>
            </a:r>
            <a:r>
              <a:rPr lang="en-US" sz="1800" dirty="0"/>
              <a:t> gen+ cephalosporin, Zosyn, or Gent</a:t>
            </a:r>
          </a:p>
        </p:txBody>
      </p:sp>
    </p:spTree>
    <p:extLst>
      <p:ext uri="{BB962C8B-B14F-4D97-AF65-F5344CB8AC3E}">
        <p14:creationId xmlns:p14="http://schemas.microsoft.com/office/powerpoint/2010/main" val="2066045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723D606-A934-67BE-2067-3AF16E3B4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89499039"/>
              </p:ext>
            </p:extLst>
          </p:nvPr>
        </p:nvGraphicFramePr>
        <p:xfrm>
          <a:off x="776377" y="1778348"/>
          <a:ext cx="7591245" cy="312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Anaerobes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4656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S. aureus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73%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3924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C589EDF7-F6FE-749C-B239-7E986D8D3B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0" y="5085231"/>
            <a:ext cx="6565241" cy="355482"/>
          </a:xfrm>
        </p:spPr>
        <p:txBody>
          <a:bodyPr/>
          <a:lstStyle/>
          <a:p>
            <a:r>
              <a:rPr lang="en-US" sz="1800" dirty="0"/>
              <a:t>Amp (or equivalent) needed for enteric gram positives</a:t>
            </a:r>
          </a:p>
        </p:txBody>
      </p:sp>
    </p:spTree>
    <p:extLst>
      <p:ext uri="{BB962C8B-B14F-4D97-AF65-F5344CB8AC3E}">
        <p14:creationId xmlns:p14="http://schemas.microsoft.com/office/powerpoint/2010/main" val="37821713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10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723D606-A934-67BE-2067-3AF16E3B4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42674596"/>
              </p:ext>
            </p:extLst>
          </p:nvPr>
        </p:nvGraphicFramePr>
        <p:xfrm>
          <a:off x="776377" y="1778348"/>
          <a:ext cx="7591245" cy="312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Anaerobes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4656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S. aureus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73%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3924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627BE69-3D1A-53D2-BA6E-E06E2C8601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0" y="5085231"/>
            <a:ext cx="6565241" cy="1075679"/>
          </a:xfrm>
        </p:spPr>
        <p:txBody>
          <a:bodyPr/>
          <a:lstStyle/>
          <a:p>
            <a:r>
              <a:rPr lang="en-US" sz="1800" dirty="0"/>
              <a:t>Zosyn provides anaerobe with broad gram pos and gram neg coverage</a:t>
            </a:r>
          </a:p>
          <a:p>
            <a:r>
              <a:rPr lang="en-US" sz="1800" dirty="0"/>
              <a:t>Metronidazole provides narrowest anaerobe coverage</a:t>
            </a:r>
          </a:p>
          <a:p>
            <a:r>
              <a:rPr lang="en-US" sz="1800" dirty="0"/>
              <a:t>Anaerobes is the biggest concern for severe / perforations / abscess</a:t>
            </a:r>
          </a:p>
        </p:txBody>
      </p:sp>
    </p:spTree>
    <p:extLst>
      <p:ext uri="{BB962C8B-B14F-4D97-AF65-F5344CB8AC3E}">
        <p14:creationId xmlns:p14="http://schemas.microsoft.com/office/powerpoint/2010/main" val="313230880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11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723D606-A934-67BE-2067-3AF16E3B4F5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61078702"/>
              </p:ext>
            </p:extLst>
          </p:nvPr>
        </p:nvGraphicFramePr>
        <p:xfrm>
          <a:off x="776377" y="1778348"/>
          <a:ext cx="7591245" cy="312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Anaerobes</a:t>
                      </a:r>
                    </a:p>
                  </a:txBody>
                  <a:tcPr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4656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S. aureus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73%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3924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80BEB515-5990-651D-9C1E-AC90C7B7F5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428750" y="5085231"/>
            <a:ext cx="6565241" cy="715581"/>
          </a:xfrm>
        </p:spPr>
        <p:txBody>
          <a:bodyPr/>
          <a:lstStyle/>
          <a:p>
            <a:r>
              <a:rPr lang="en-US" sz="1800" dirty="0"/>
              <a:t>If you are worried about Staph, start Vanco</a:t>
            </a:r>
          </a:p>
          <a:p>
            <a:r>
              <a:rPr lang="en-US" sz="1800" dirty="0"/>
              <a:t>Generally staph is not a concern…</a:t>
            </a:r>
          </a:p>
        </p:txBody>
      </p:sp>
    </p:spTree>
    <p:extLst>
      <p:ext uri="{BB962C8B-B14F-4D97-AF65-F5344CB8AC3E}">
        <p14:creationId xmlns:p14="http://schemas.microsoft.com/office/powerpoint/2010/main" val="196584019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EB60217A-A867-46BB-B9B1-1019E00913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8AF0F56-A561-40AC-B25E-45799AF5B7C2}" type="slidenum">
              <a:rPr lang="en-US" altLang="en-US">
                <a:solidFill>
                  <a:srgbClr val="414636"/>
                </a:solidFill>
              </a:rPr>
              <a:pPr algn="r"/>
              <a:t>12</a:t>
            </a:fld>
            <a:endParaRPr lang="en-US" altLang="en-US" dirty="0">
              <a:solidFill>
                <a:srgbClr val="414636"/>
              </a:solidFill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78E21ED1-F464-4BF0-A2C7-E83B4426B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en-US" altLang="en-US" dirty="0">
                <a:solidFill>
                  <a:schemeClr val="bg2"/>
                </a:solidFill>
              </a:rPr>
              <a:t>|     © 2011 Kaiser Foundation Health Plan, Inc. For internal use only.</a:t>
            </a:r>
          </a:p>
        </p:txBody>
      </p:sp>
      <p:sp>
        <p:nvSpPr>
          <p:cNvPr id="29700" name="Date Placeholder 4">
            <a:extLst>
              <a:ext uri="{FF2B5EF4-FFF2-40B4-BE49-F238E27FC236}">
                <a16:creationId xmlns:a16="http://schemas.microsoft.com/office/drawing/2014/main" id="{F44EC1A2-875C-46D5-840A-BD31A5AA0C27}"/>
              </a:ext>
            </a:extLst>
          </p:cNvPr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/>
            <a:fld id="{78FCA204-2D03-46D7-A464-DE91FA993484}" type="datetime4">
              <a:rPr lang="en-US" altLang="en-US">
                <a:solidFill>
                  <a:schemeClr val="bg2"/>
                </a:solidFill>
              </a:rPr>
              <a:pPr algn="l"/>
              <a:t>November 4, 2023</a:t>
            </a:fld>
            <a:endParaRPr lang="en-US" altLang="en-US" dirty="0">
              <a:solidFill>
                <a:schemeClr val="bg2"/>
              </a:solidFill>
            </a:endParaRPr>
          </a:p>
        </p:txBody>
      </p:sp>
      <p:grpSp>
        <p:nvGrpSpPr>
          <p:cNvPr id="1805316" name="Group 4">
            <a:extLst>
              <a:ext uri="{FF2B5EF4-FFF2-40B4-BE49-F238E27FC236}">
                <a16:creationId xmlns:a16="http://schemas.microsoft.com/office/drawing/2014/main" id="{83EAB182-C6F5-455C-8484-44AE07CC1F7B}"/>
              </a:ext>
            </a:extLst>
          </p:cNvPr>
          <p:cNvGrpSpPr>
            <a:grpSpLocks/>
          </p:cNvGrpSpPr>
          <p:nvPr/>
        </p:nvGrpSpPr>
        <p:grpSpPr bwMode="auto">
          <a:xfrm>
            <a:off x="0" y="1825625"/>
            <a:ext cx="9144000" cy="2862263"/>
            <a:chOff x="0" y="1150"/>
            <a:chExt cx="5760" cy="1803"/>
          </a:xfrm>
        </p:grpSpPr>
        <p:sp>
          <p:nvSpPr>
            <p:cNvPr id="29706" name="Rectangle 5">
              <a:extLst>
                <a:ext uri="{FF2B5EF4-FFF2-40B4-BE49-F238E27FC236}">
                  <a16:creationId xmlns:a16="http://schemas.microsoft.com/office/drawing/2014/main" id="{8D896494-2B09-4FFF-BAFF-8DD285A2357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0" y="1150"/>
              <a:ext cx="5760" cy="17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07" name="Line 6">
              <a:extLst>
                <a:ext uri="{FF2B5EF4-FFF2-40B4-BE49-F238E27FC236}">
                  <a16:creationId xmlns:a16="http://schemas.microsoft.com/office/drawing/2014/main" id="{0C60555E-3FA4-4F0C-8394-546CFBE82F7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0" y="2953"/>
              <a:ext cx="576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805320" name="Rectangle 8">
            <a:extLst>
              <a:ext uri="{FF2B5EF4-FFF2-40B4-BE49-F238E27FC236}">
                <a16:creationId xmlns:a16="http://schemas.microsoft.com/office/drawing/2014/main" id="{CE201C0A-0F42-4F3F-B732-A178B4DA6F7D}"/>
              </a:ext>
            </a:extLst>
          </p:cNvPr>
          <p:cNvSpPr>
            <a:spLocks noChangeArrowheads="1"/>
          </p:cNvSpPr>
          <p:nvPr/>
        </p:nvSpPr>
        <p:spPr bwMode="gray">
          <a:xfrm>
            <a:off x="914400" y="2884201"/>
            <a:ext cx="7315200" cy="735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marL="114300" indent="-1143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Char char="–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4400" u="sng" dirty="0">
                <a:solidFill>
                  <a:srgbClr val="FFFFFF"/>
                </a:solidFill>
              </a:rPr>
              <a:t>What Do Other Peds Centers Do?</a:t>
            </a:r>
          </a:p>
        </p:txBody>
      </p:sp>
    </p:spTree>
    <p:extLst>
      <p:ext uri="{BB962C8B-B14F-4D97-AF65-F5344CB8AC3E}">
        <p14:creationId xmlns:p14="http://schemas.microsoft.com/office/powerpoint/2010/main" val="3024577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0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0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53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Other Centers Guidelines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13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8" name="Table 7">
            <a:extLst>
              <a:ext uri="{FF2B5EF4-FFF2-40B4-BE49-F238E27FC236}">
                <a16:creationId xmlns:a16="http://schemas.microsoft.com/office/drawing/2014/main" id="{F725EC0B-26DD-F115-7422-B2B0907B3A2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3696282"/>
              </p:ext>
            </p:extLst>
          </p:nvPr>
        </p:nvGraphicFramePr>
        <p:xfrm>
          <a:off x="457200" y="1443774"/>
          <a:ext cx="8449730" cy="397045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94085">
                  <a:extLst>
                    <a:ext uri="{9D8B030D-6E8A-4147-A177-3AD203B41FA5}">
                      <a16:colId xmlns:a16="http://schemas.microsoft.com/office/drawing/2014/main" val="1405736644"/>
                    </a:ext>
                  </a:extLst>
                </a:gridCol>
                <a:gridCol w="959408">
                  <a:extLst>
                    <a:ext uri="{9D8B030D-6E8A-4147-A177-3AD203B41FA5}">
                      <a16:colId xmlns:a16="http://schemas.microsoft.com/office/drawing/2014/main" val="3930521711"/>
                    </a:ext>
                  </a:extLst>
                </a:gridCol>
                <a:gridCol w="531721">
                  <a:extLst>
                    <a:ext uri="{9D8B030D-6E8A-4147-A177-3AD203B41FA5}">
                      <a16:colId xmlns:a16="http://schemas.microsoft.com/office/drawing/2014/main" val="2161163389"/>
                    </a:ext>
                  </a:extLst>
                </a:gridCol>
                <a:gridCol w="959408">
                  <a:extLst>
                    <a:ext uri="{9D8B030D-6E8A-4147-A177-3AD203B41FA5}">
                      <a16:colId xmlns:a16="http://schemas.microsoft.com/office/drawing/2014/main" val="2587760458"/>
                    </a:ext>
                  </a:extLst>
                </a:gridCol>
                <a:gridCol w="531721">
                  <a:extLst>
                    <a:ext uri="{9D8B030D-6E8A-4147-A177-3AD203B41FA5}">
                      <a16:colId xmlns:a16="http://schemas.microsoft.com/office/drawing/2014/main" val="3414260786"/>
                    </a:ext>
                  </a:extLst>
                </a:gridCol>
                <a:gridCol w="959408">
                  <a:extLst>
                    <a:ext uri="{9D8B030D-6E8A-4147-A177-3AD203B41FA5}">
                      <a16:colId xmlns:a16="http://schemas.microsoft.com/office/drawing/2014/main" val="3512790378"/>
                    </a:ext>
                  </a:extLst>
                </a:gridCol>
                <a:gridCol w="531721">
                  <a:extLst>
                    <a:ext uri="{9D8B030D-6E8A-4147-A177-3AD203B41FA5}">
                      <a16:colId xmlns:a16="http://schemas.microsoft.com/office/drawing/2014/main" val="2732393874"/>
                    </a:ext>
                  </a:extLst>
                </a:gridCol>
                <a:gridCol w="959408">
                  <a:extLst>
                    <a:ext uri="{9D8B030D-6E8A-4147-A177-3AD203B41FA5}">
                      <a16:colId xmlns:a16="http://schemas.microsoft.com/office/drawing/2014/main" val="380102560"/>
                    </a:ext>
                  </a:extLst>
                </a:gridCol>
                <a:gridCol w="531721">
                  <a:extLst>
                    <a:ext uri="{9D8B030D-6E8A-4147-A177-3AD203B41FA5}">
                      <a16:colId xmlns:a16="http://schemas.microsoft.com/office/drawing/2014/main" val="23483510"/>
                    </a:ext>
                  </a:extLst>
                </a:gridCol>
                <a:gridCol w="959408">
                  <a:extLst>
                    <a:ext uri="{9D8B030D-6E8A-4147-A177-3AD203B41FA5}">
                      <a16:colId xmlns:a16="http://schemas.microsoft.com/office/drawing/2014/main" val="3959135099"/>
                    </a:ext>
                  </a:extLst>
                </a:gridCol>
                <a:gridCol w="531721">
                  <a:extLst>
                    <a:ext uri="{9D8B030D-6E8A-4147-A177-3AD203B41FA5}">
                      <a16:colId xmlns:a16="http://schemas.microsoft.com/office/drawing/2014/main" val="4080442119"/>
                    </a:ext>
                  </a:extLst>
                </a:gridCol>
              </a:tblGrid>
              <a:tr h="144910">
                <a:tc>
                  <a:txBody>
                    <a:bodyPr/>
                    <a:lstStyle/>
                    <a:p>
                      <a:pPr algn="l" fontAlgn="b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sng" strike="noStrike" dirty="0">
                          <a:effectLst/>
                        </a:rPr>
                        <a:t>Stage I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sng" strike="noStrike" dirty="0">
                          <a:effectLst/>
                        </a:rPr>
                        <a:t>Stage </a:t>
                      </a:r>
                      <a:r>
                        <a:rPr lang="en-US" sz="1000" b="1" u="sng" strike="noStrike" dirty="0" err="1">
                          <a:effectLst/>
                        </a:rPr>
                        <a:t>IIa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sng" strike="noStrike" dirty="0">
                          <a:effectLst/>
                        </a:rPr>
                        <a:t>Stage IIb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sng" strike="noStrike" dirty="0">
                          <a:effectLst/>
                        </a:rPr>
                        <a:t>Stage IIIa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sng" strike="noStrike" dirty="0">
                          <a:effectLst/>
                        </a:rPr>
                        <a:t>Stage </a:t>
                      </a:r>
                      <a:r>
                        <a:rPr lang="en-US" sz="1000" b="1" u="sng" strike="noStrike" dirty="0" err="1">
                          <a:effectLst/>
                        </a:rPr>
                        <a:t>IIIb</a:t>
                      </a:r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10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b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0497639"/>
                  </a:ext>
                </a:extLst>
              </a:tr>
              <a:tr h="144910">
                <a:tc>
                  <a:txBody>
                    <a:bodyPr/>
                    <a:lstStyle/>
                    <a:p>
                      <a:pPr algn="l" fontAlgn="t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 dirty="0">
                          <a:effectLst/>
                        </a:rPr>
                        <a:t>Antibiotics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>
                          <a:effectLst/>
                        </a:rPr>
                        <a:t>Duration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>
                          <a:effectLst/>
                        </a:rPr>
                        <a:t>Antibiotics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>
                          <a:effectLst/>
                        </a:rPr>
                        <a:t>Duration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>
                          <a:effectLst/>
                        </a:rPr>
                        <a:t>Antibiotics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>
                          <a:effectLst/>
                        </a:rPr>
                        <a:t>Duration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 dirty="0">
                          <a:effectLst/>
                        </a:rPr>
                        <a:t>Antibiotics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>
                          <a:effectLst/>
                        </a:rPr>
                        <a:t>Duration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>
                          <a:effectLst/>
                        </a:rPr>
                        <a:t>Antibiotics</a:t>
                      </a:r>
                      <a:endParaRPr lang="en-US" sz="1000" b="1" i="1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b="1" u="none" strike="noStrike" dirty="0">
                          <a:effectLst/>
                        </a:rPr>
                        <a:t>Duration</a:t>
                      </a:r>
                      <a:endParaRPr lang="en-US" sz="10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9842761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CS Mott Children's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48 hours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7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Vanco +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10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Vanco +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10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Vanco + Zosyn + </a:t>
                      </a:r>
                      <a:r>
                        <a:rPr lang="en-US" sz="1000" u="none" strike="noStrike" dirty="0" err="1">
                          <a:effectLst/>
                        </a:rPr>
                        <a:t>flucon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14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0747747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Doernbecher Children’s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48 hours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 OR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 OR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 OR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824940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Hospital for Sick Children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</a:t>
                      </a:r>
                      <a:r>
                        <a:rPr lang="en-US" sz="1000" u="none" strike="noStrike" dirty="0" err="1">
                          <a:effectLst/>
                        </a:rPr>
                        <a:t>Tobra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7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</a:t>
                      </a:r>
                      <a:r>
                        <a:rPr lang="en-US" sz="1000" u="none" strike="noStrike" dirty="0" err="1">
                          <a:effectLst/>
                        </a:rPr>
                        <a:t>Tobra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</a:t>
                      </a:r>
                      <a:r>
                        <a:rPr lang="en-US" sz="1000" u="none" strike="noStrike" dirty="0" err="1">
                          <a:effectLst/>
                        </a:rPr>
                        <a:t>Tobra</a:t>
                      </a:r>
                      <a:r>
                        <a:rPr lang="en-US" sz="1000" u="none" strike="noStrike" dirty="0">
                          <a:effectLst/>
                        </a:rPr>
                        <a:t>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</a:t>
                      </a:r>
                      <a:r>
                        <a:rPr lang="en-US" sz="1000" u="none" strike="noStrike" dirty="0" err="1">
                          <a:effectLst/>
                        </a:rPr>
                        <a:t>Tobra</a:t>
                      </a:r>
                      <a:r>
                        <a:rPr lang="en-US" sz="1000" u="none" strike="noStrike" dirty="0">
                          <a:effectLst/>
                        </a:rPr>
                        <a:t>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</a:t>
                      </a:r>
                      <a:r>
                        <a:rPr lang="en-US" sz="1000" u="none" strike="noStrike" dirty="0" err="1">
                          <a:effectLst/>
                        </a:rPr>
                        <a:t>Tobra</a:t>
                      </a:r>
                      <a:r>
                        <a:rPr lang="en-US" sz="1000" u="none" strike="noStrike" dirty="0">
                          <a:effectLst/>
                        </a:rPr>
                        <a:t>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8398596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Le Bonheur Children’s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5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10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14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71160611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Nicklaus Children's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48 hours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 OR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 OR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10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 OR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14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 OR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14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0495879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St. Louis Children’s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3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10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10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9145802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UCSF – NICU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</a:t>
                      </a:r>
                      <a:r>
                        <a:rPr lang="en-US" sz="1000" u="none" strike="noStrike" dirty="0" err="1">
                          <a:effectLst/>
                        </a:rPr>
                        <a:t>Naf</a:t>
                      </a:r>
                      <a:r>
                        <a:rPr lang="en-US" sz="1000" u="none" strike="noStrike" dirty="0">
                          <a:effectLst/>
                        </a:rPr>
                        <a:t>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48 hours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7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4180924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UCSF – PICU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48 hours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7 days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7 days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55430306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>
                          <a:effectLst/>
                        </a:rPr>
                        <a:t>University of North Carolina 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Amp + Gent + Metro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4169325"/>
                  </a:ext>
                </a:extLst>
              </a:tr>
              <a:tr h="36576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u="none" strike="noStrike" dirty="0" err="1">
                          <a:effectLst/>
                        </a:rPr>
                        <a:t>UoT</a:t>
                      </a:r>
                      <a:r>
                        <a:rPr lang="en-US" sz="1000" b="1" u="none" strike="noStrike" dirty="0">
                          <a:effectLst/>
                        </a:rPr>
                        <a:t> San Antonio</a:t>
                      </a:r>
                      <a:endParaRPr lang="en-US" sz="1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 anchor="ctr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noFill/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 + </a:t>
                      </a:r>
                      <a:r>
                        <a:rPr lang="en-US" sz="1000" u="none" strike="noStrike" dirty="0" err="1">
                          <a:effectLst/>
                        </a:rPr>
                        <a:t>flucon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 Zosyn + </a:t>
                      </a:r>
                      <a:r>
                        <a:rPr lang="en-US" sz="1000" u="none" strike="noStrike" dirty="0" err="1">
                          <a:effectLst/>
                        </a:rPr>
                        <a:t>flucon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sz="1000" u="none" strike="noStrike" dirty="0">
                          <a:effectLst/>
                        </a:rPr>
                        <a:t> 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026" marR="4026" marT="4026" marB="0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11707705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4420576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Other Centers Guidelines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14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42B5FC-2DE9-4005-AAAE-A1B691B1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4738"/>
            <a:ext cx="6671733" cy="4364272"/>
          </a:xfrm>
        </p:spPr>
        <p:txBody>
          <a:bodyPr/>
          <a:lstStyle/>
          <a:p>
            <a:r>
              <a:rPr lang="en-US" dirty="0"/>
              <a:t>Duration</a:t>
            </a:r>
          </a:p>
          <a:p>
            <a:pPr lvl="1"/>
            <a:r>
              <a:rPr lang="en-US" dirty="0"/>
              <a:t>Stage I - 48 hours</a:t>
            </a:r>
          </a:p>
          <a:p>
            <a:pPr lvl="1"/>
            <a:r>
              <a:rPr lang="en-US" dirty="0"/>
              <a:t>Stage II - 7 days</a:t>
            </a:r>
          </a:p>
          <a:p>
            <a:pPr lvl="1"/>
            <a:r>
              <a:rPr lang="en-US" dirty="0"/>
              <a:t>Stage III a - 7-10 days</a:t>
            </a:r>
          </a:p>
          <a:p>
            <a:pPr lvl="1"/>
            <a:r>
              <a:rPr lang="en-US" dirty="0"/>
              <a:t>Stage III b - 7-14 days</a:t>
            </a:r>
          </a:p>
          <a:p>
            <a:endParaRPr lang="en-US" sz="1200" dirty="0"/>
          </a:p>
          <a:p>
            <a:r>
              <a:rPr lang="en-US" dirty="0"/>
              <a:t>Antibiotics</a:t>
            </a:r>
          </a:p>
          <a:p>
            <a:pPr lvl="1"/>
            <a:r>
              <a:rPr lang="en-US" dirty="0"/>
              <a:t>Stage I - Amp + Gent, Zosyn</a:t>
            </a:r>
          </a:p>
          <a:p>
            <a:pPr lvl="1"/>
            <a:r>
              <a:rPr lang="en-US" dirty="0"/>
              <a:t>Stage II - Amp + Gent, Zosyn</a:t>
            </a:r>
          </a:p>
          <a:p>
            <a:pPr lvl="1"/>
            <a:r>
              <a:rPr lang="en-US" dirty="0"/>
              <a:t>Stage III a - Amp + Gent + Metro, Zosyn</a:t>
            </a:r>
          </a:p>
          <a:p>
            <a:pPr lvl="1"/>
            <a:r>
              <a:rPr lang="en-US" dirty="0"/>
              <a:t>Stage III b - Amp + Gent + Metro, Zosyn</a:t>
            </a:r>
          </a:p>
        </p:txBody>
      </p:sp>
    </p:spTree>
    <p:extLst>
      <p:ext uri="{BB962C8B-B14F-4D97-AF65-F5344CB8AC3E}">
        <p14:creationId xmlns:p14="http://schemas.microsoft.com/office/powerpoint/2010/main" val="12555608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Other Centers Guidelines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15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42B5FC-2DE9-4005-AAAE-A1B691B1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4738"/>
            <a:ext cx="7420708" cy="3564053"/>
          </a:xfrm>
        </p:spPr>
        <p:txBody>
          <a:bodyPr/>
          <a:lstStyle/>
          <a:p>
            <a:r>
              <a:rPr lang="en-US" dirty="0"/>
              <a:t>Vancomycin variation</a:t>
            </a:r>
          </a:p>
          <a:p>
            <a:pPr lvl="1"/>
            <a:r>
              <a:rPr lang="en-US" dirty="0"/>
              <a:t>Most don’t use it routinely </a:t>
            </a:r>
          </a:p>
          <a:p>
            <a:pPr lvl="1"/>
            <a:r>
              <a:rPr lang="en-US" dirty="0"/>
              <a:t>Sometimes if CVC</a:t>
            </a:r>
          </a:p>
          <a:p>
            <a:pPr lvl="1"/>
            <a:r>
              <a:rPr lang="en-US" dirty="0"/>
              <a:t>Sometimes if MRSA colonized</a:t>
            </a:r>
          </a:p>
          <a:p>
            <a:pPr lvl="1"/>
            <a:r>
              <a:rPr lang="en-US" dirty="0"/>
              <a:t>Sometimes until cultures are negative</a:t>
            </a:r>
          </a:p>
          <a:p>
            <a:endParaRPr lang="en-US" sz="1200" dirty="0"/>
          </a:p>
          <a:p>
            <a:r>
              <a:rPr lang="en-US" dirty="0"/>
              <a:t>Fluconazole variation</a:t>
            </a:r>
          </a:p>
          <a:p>
            <a:pPr lvl="1"/>
            <a:r>
              <a:rPr lang="en-US" dirty="0"/>
              <a:t>Most don’t use it routinely </a:t>
            </a:r>
          </a:p>
          <a:p>
            <a:pPr lvl="1"/>
            <a:r>
              <a:rPr lang="en-US" dirty="0"/>
              <a:t>Sometimes in Stage III a, III b</a:t>
            </a:r>
          </a:p>
        </p:txBody>
      </p:sp>
    </p:spTree>
    <p:extLst>
      <p:ext uri="{BB962C8B-B14F-4D97-AF65-F5344CB8AC3E}">
        <p14:creationId xmlns:p14="http://schemas.microsoft.com/office/powerpoint/2010/main" val="39489536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EB60217A-A867-46BB-B9B1-1019E00913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8AF0F56-A561-40AC-B25E-45799AF5B7C2}" type="slidenum">
              <a:rPr lang="en-US" altLang="en-US">
                <a:solidFill>
                  <a:srgbClr val="414636"/>
                </a:solidFill>
              </a:rPr>
              <a:pPr algn="r"/>
              <a:t>16</a:t>
            </a:fld>
            <a:endParaRPr lang="en-US" altLang="en-US" dirty="0">
              <a:solidFill>
                <a:srgbClr val="414636"/>
              </a:solidFill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78E21ED1-F464-4BF0-A2C7-E83B4426B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en-US" altLang="en-US" dirty="0">
                <a:solidFill>
                  <a:schemeClr val="bg2"/>
                </a:solidFill>
              </a:rPr>
              <a:t>|     © 2011 Kaiser Foundation Health Plan, Inc. For internal use only.</a:t>
            </a:r>
          </a:p>
        </p:txBody>
      </p:sp>
      <p:sp>
        <p:nvSpPr>
          <p:cNvPr id="29700" name="Date Placeholder 4">
            <a:extLst>
              <a:ext uri="{FF2B5EF4-FFF2-40B4-BE49-F238E27FC236}">
                <a16:creationId xmlns:a16="http://schemas.microsoft.com/office/drawing/2014/main" id="{F44EC1A2-875C-46D5-840A-BD31A5AA0C27}"/>
              </a:ext>
            </a:extLst>
          </p:cNvPr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/>
            <a:fld id="{78FCA204-2D03-46D7-A464-DE91FA993484}" type="datetime4">
              <a:rPr lang="en-US" altLang="en-US">
                <a:solidFill>
                  <a:schemeClr val="bg2"/>
                </a:solidFill>
              </a:rPr>
              <a:pPr algn="l"/>
              <a:t>November 4, 2023</a:t>
            </a:fld>
            <a:endParaRPr lang="en-US" altLang="en-US" dirty="0">
              <a:solidFill>
                <a:schemeClr val="bg2"/>
              </a:solidFill>
            </a:endParaRPr>
          </a:p>
        </p:txBody>
      </p:sp>
      <p:grpSp>
        <p:nvGrpSpPr>
          <p:cNvPr id="1805316" name="Group 4">
            <a:extLst>
              <a:ext uri="{FF2B5EF4-FFF2-40B4-BE49-F238E27FC236}">
                <a16:creationId xmlns:a16="http://schemas.microsoft.com/office/drawing/2014/main" id="{83EAB182-C6F5-455C-8484-44AE07CC1F7B}"/>
              </a:ext>
            </a:extLst>
          </p:cNvPr>
          <p:cNvGrpSpPr>
            <a:grpSpLocks/>
          </p:cNvGrpSpPr>
          <p:nvPr/>
        </p:nvGrpSpPr>
        <p:grpSpPr bwMode="auto">
          <a:xfrm>
            <a:off x="0" y="1825625"/>
            <a:ext cx="9144000" cy="2862263"/>
            <a:chOff x="0" y="1150"/>
            <a:chExt cx="5760" cy="1803"/>
          </a:xfrm>
        </p:grpSpPr>
        <p:sp>
          <p:nvSpPr>
            <p:cNvPr id="29706" name="Rectangle 5">
              <a:extLst>
                <a:ext uri="{FF2B5EF4-FFF2-40B4-BE49-F238E27FC236}">
                  <a16:creationId xmlns:a16="http://schemas.microsoft.com/office/drawing/2014/main" id="{8D896494-2B09-4FFF-BAFF-8DD285A2357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0" y="1150"/>
              <a:ext cx="5760" cy="17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07" name="Line 6">
              <a:extLst>
                <a:ext uri="{FF2B5EF4-FFF2-40B4-BE49-F238E27FC236}">
                  <a16:creationId xmlns:a16="http://schemas.microsoft.com/office/drawing/2014/main" id="{0C60555E-3FA4-4F0C-8394-546CFBE82F7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0" y="2953"/>
              <a:ext cx="576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805320" name="Rectangle 8">
            <a:extLst>
              <a:ext uri="{FF2B5EF4-FFF2-40B4-BE49-F238E27FC236}">
                <a16:creationId xmlns:a16="http://schemas.microsoft.com/office/drawing/2014/main" id="{CE201C0A-0F42-4F3F-B732-A178B4DA6F7D}"/>
              </a:ext>
            </a:extLst>
          </p:cNvPr>
          <p:cNvSpPr>
            <a:spLocks noChangeArrowheads="1"/>
          </p:cNvSpPr>
          <p:nvPr/>
        </p:nvSpPr>
        <p:spPr bwMode="gray">
          <a:xfrm>
            <a:off x="914400" y="2562574"/>
            <a:ext cx="7315200" cy="13788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marL="114300" indent="-1143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Char char="–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4400" u="sng" dirty="0">
                <a:solidFill>
                  <a:srgbClr val="FFFFFF"/>
                </a:solidFill>
              </a:rPr>
              <a:t>How treatments line up for mild/moderate or severe NEC</a:t>
            </a:r>
          </a:p>
        </p:txBody>
      </p:sp>
    </p:spTree>
    <p:extLst>
      <p:ext uri="{BB962C8B-B14F-4D97-AF65-F5344CB8AC3E}">
        <p14:creationId xmlns:p14="http://schemas.microsoft.com/office/powerpoint/2010/main" val="2024432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0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0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53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17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723D606-A934-67BE-2067-3AF16E3B4F5C}"/>
              </a:ext>
            </a:extLst>
          </p:cNvPr>
          <p:cNvGraphicFramePr>
            <a:graphicFrameLocks noGrp="1"/>
          </p:cNvGraphicFramePr>
          <p:nvPr/>
        </p:nvGraphicFramePr>
        <p:xfrm>
          <a:off x="776375" y="2056480"/>
          <a:ext cx="7591245" cy="2234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628542D3-0598-86F6-D354-DD8DBE04ABE6}"/>
              </a:ext>
            </a:extLst>
          </p:cNvPr>
          <p:cNvSpPr txBox="1">
            <a:spLocks/>
          </p:cNvSpPr>
          <p:nvPr/>
        </p:nvSpPr>
        <p:spPr bwMode="gray">
          <a:xfrm>
            <a:off x="1228991" y="4438595"/>
            <a:ext cx="6565241" cy="14357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Pros</a:t>
            </a:r>
          </a:p>
          <a:p>
            <a:pPr lvl="1"/>
            <a:r>
              <a:rPr lang="en-US" sz="1400" dirty="0"/>
              <a:t>Amp provides gram-positive coverage, Gent provides gram-negative</a:t>
            </a:r>
          </a:p>
          <a:p>
            <a:pPr lvl="1"/>
            <a:r>
              <a:rPr lang="en-US" sz="1400" dirty="0"/>
              <a:t>Reasonably narrow for lower acuity patient </a:t>
            </a:r>
          </a:p>
          <a:p>
            <a:endParaRPr lang="en-US" sz="800" dirty="0"/>
          </a:p>
          <a:p>
            <a:r>
              <a:rPr lang="en-US" sz="1800" dirty="0"/>
              <a:t>Cons: Gentamycin toxicity, monitoring is always a concern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798C13-76E2-6F00-4E13-D8CD01C03F09}"/>
              </a:ext>
            </a:extLst>
          </p:cNvPr>
          <p:cNvSpPr txBox="1"/>
          <p:nvPr/>
        </p:nvSpPr>
        <p:spPr>
          <a:xfrm>
            <a:off x="732234" y="1536686"/>
            <a:ext cx="706199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Mild / Moderate / Non perforated: Ampicillin + Gentamicin</a:t>
            </a:r>
          </a:p>
        </p:txBody>
      </p:sp>
    </p:spTree>
    <p:extLst>
      <p:ext uri="{BB962C8B-B14F-4D97-AF65-F5344CB8AC3E}">
        <p14:creationId xmlns:p14="http://schemas.microsoft.com/office/powerpoint/2010/main" val="245778651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45A7CA4-6474-A697-AF58-B6CA566C537B}"/>
              </a:ext>
            </a:extLst>
          </p:cNvPr>
          <p:cNvGraphicFramePr>
            <a:graphicFrameLocks noGrp="1"/>
          </p:cNvGraphicFramePr>
          <p:nvPr/>
        </p:nvGraphicFramePr>
        <p:xfrm>
          <a:off x="776377" y="2052721"/>
          <a:ext cx="7591245" cy="223484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18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628542D3-0598-86F6-D354-DD8DBE04ABE6}"/>
              </a:ext>
            </a:extLst>
          </p:cNvPr>
          <p:cNvSpPr txBox="1">
            <a:spLocks/>
          </p:cNvSpPr>
          <p:nvPr/>
        </p:nvSpPr>
        <p:spPr bwMode="gray">
          <a:xfrm>
            <a:off x="1228991" y="4438595"/>
            <a:ext cx="6565241" cy="14804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Pros: </a:t>
            </a:r>
            <a:r>
              <a:rPr lang="en-US" sz="1400" dirty="0"/>
              <a:t>Amp provides enterococci coverage; </a:t>
            </a:r>
            <a:r>
              <a:rPr lang="en-US" sz="1400" dirty="0" err="1"/>
              <a:t>Ceftaz</a:t>
            </a:r>
            <a:r>
              <a:rPr lang="en-US" sz="1400" dirty="0"/>
              <a:t> provides broad coverage</a:t>
            </a:r>
            <a:endParaRPr lang="en-US" sz="800" dirty="0"/>
          </a:p>
          <a:p>
            <a:r>
              <a:rPr lang="en-US" sz="1800" dirty="0"/>
              <a:t>Cons: </a:t>
            </a:r>
          </a:p>
          <a:p>
            <a:pPr lvl="1"/>
            <a:r>
              <a:rPr lang="en-US" sz="1400" dirty="0"/>
              <a:t>Broader spectrum, redundant coverage probably not needed for lower acuity patients</a:t>
            </a:r>
          </a:p>
          <a:p>
            <a:pPr lvl="1"/>
            <a:r>
              <a:rPr lang="en-US" sz="1400" dirty="0" err="1"/>
              <a:t>Ceftaz</a:t>
            </a:r>
            <a:r>
              <a:rPr lang="en-US" sz="1400" dirty="0"/>
              <a:t> is great… but if we use it for coverage to “rule out infection” resistance will occur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798C13-76E2-6F00-4E13-D8CD01C03F09}"/>
              </a:ext>
            </a:extLst>
          </p:cNvPr>
          <p:cNvSpPr txBox="1"/>
          <p:nvPr/>
        </p:nvSpPr>
        <p:spPr>
          <a:xfrm>
            <a:off x="732234" y="1536686"/>
            <a:ext cx="710367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Mild / Moderate / Non perforated: Ampicillin + Ceftazidime</a:t>
            </a:r>
          </a:p>
        </p:txBody>
      </p:sp>
    </p:spTree>
    <p:extLst>
      <p:ext uri="{BB962C8B-B14F-4D97-AF65-F5344CB8AC3E}">
        <p14:creationId xmlns:p14="http://schemas.microsoft.com/office/powerpoint/2010/main" val="6438000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19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723D606-A934-67BE-2067-3AF16E3B4F5C}"/>
              </a:ext>
            </a:extLst>
          </p:cNvPr>
          <p:cNvGraphicFramePr>
            <a:graphicFrameLocks noGrp="1"/>
          </p:cNvGraphicFramePr>
          <p:nvPr/>
        </p:nvGraphicFramePr>
        <p:xfrm>
          <a:off x="776375" y="2056480"/>
          <a:ext cx="7591245" cy="2681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Anaerobes</a:t>
                      </a:r>
                    </a:p>
                  </a:txBody>
                  <a:tcPr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78044763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628542D3-0598-86F6-D354-DD8DBE04ABE6}"/>
              </a:ext>
            </a:extLst>
          </p:cNvPr>
          <p:cNvSpPr txBox="1">
            <a:spLocks/>
          </p:cNvSpPr>
          <p:nvPr/>
        </p:nvSpPr>
        <p:spPr bwMode="gray">
          <a:xfrm>
            <a:off x="1428750" y="4796423"/>
            <a:ext cx="6565241" cy="140038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Cons</a:t>
            </a:r>
          </a:p>
          <a:p>
            <a:pPr lvl="1"/>
            <a:r>
              <a:rPr lang="en-US" sz="1400" dirty="0"/>
              <a:t>Polypharmacy, line access issues</a:t>
            </a:r>
          </a:p>
          <a:p>
            <a:pPr lvl="1"/>
            <a:r>
              <a:rPr lang="en-US" sz="1400" dirty="0"/>
              <a:t>Gentamycin has poor abscesses penetration and is not first line for bacteremia… so is not great for critically ill patients with a severe infection.  </a:t>
            </a:r>
          </a:p>
          <a:p>
            <a:pPr lvl="1"/>
            <a:r>
              <a:rPr lang="en-US" sz="1400" dirty="0"/>
              <a:t>Basically, how we got Zosyn’s coverage before we had Zosyn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798C13-76E2-6F00-4E13-D8CD01C03F09}"/>
              </a:ext>
            </a:extLst>
          </p:cNvPr>
          <p:cNvSpPr txBox="1"/>
          <p:nvPr/>
        </p:nvSpPr>
        <p:spPr>
          <a:xfrm>
            <a:off x="732234" y="1536686"/>
            <a:ext cx="74082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Severe / perforated: Ampicillin + Gentamicin + Metronidazole</a:t>
            </a:r>
          </a:p>
        </p:txBody>
      </p:sp>
    </p:spTree>
    <p:extLst>
      <p:ext uri="{BB962C8B-B14F-4D97-AF65-F5344CB8AC3E}">
        <p14:creationId xmlns:p14="http://schemas.microsoft.com/office/powerpoint/2010/main" val="4079407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405ACA6D-B245-E667-4FFD-DCBD5D305450}"/>
              </a:ext>
            </a:extLst>
          </p:cNvPr>
          <p:cNvGraphicFramePr>
            <a:graphicFrameLocks noGrp="1"/>
          </p:cNvGraphicFramePr>
          <p:nvPr/>
        </p:nvGraphicFramePr>
        <p:xfrm>
          <a:off x="776375" y="2056480"/>
          <a:ext cx="7591245" cy="268181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EAF4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Anaerobes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D2E8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46569"/>
                  </a:ext>
                </a:extLst>
              </a:tr>
            </a:tbl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20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  <p:sp>
        <p:nvSpPr>
          <p:cNvPr id="10" name="Content Placeholder 6">
            <a:extLst>
              <a:ext uri="{FF2B5EF4-FFF2-40B4-BE49-F238E27FC236}">
                <a16:creationId xmlns:a16="http://schemas.microsoft.com/office/drawing/2014/main" id="{628542D3-0598-86F6-D354-DD8DBE04ABE6}"/>
              </a:ext>
            </a:extLst>
          </p:cNvPr>
          <p:cNvSpPr txBox="1">
            <a:spLocks/>
          </p:cNvSpPr>
          <p:nvPr/>
        </p:nvSpPr>
        <p:spPr bwMode="gray">
          <a:xfrm>
            <a:off x="1428750" y="4796423"/>
            <a:ext cx="6565241" cy="15558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marL="285750" indent="-28575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Font typeface="Wingdings" panose="05000000000000000000" pitchFamily="2" charset="2"/>
              <a:buChar char="§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–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rtl="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800" dirty="0"/>
              <a:t>Pros:</a:t>
            </a:r>
          </a:p>
          <a:p>
            <a:pPr lvl="1"/>
            <a:r>
              <a:rPr lang="en-US" sz="1400" dirty="0"/>
              <a:t>Excellent coverage for severely ill patients</a:t>
            </a:r>
          </a:p>
          <a:p>
            <a:pPr lvl="1"/>
            <a:r>
              <a:rPr lang="en-US" sz="1400" dirty="0"/>
              <a:t>Easy compared to 3 drug coverage</a:t>
            </a:r>
          </a:p>
          <a:p>
            <a:pPr lvl="1"/>
            <a:r>
              <a:rPr lang="en-US" sz="1400" dirty="0"/>
              <a:t>Beta lactams are first line for bacteremia</a:t>
            </a:r>
          </a:p>
          <a:p>
            <a:r>
              <a:rPr lang="en-US" sz="1800" dirty="0"/>
              <a:t>Cons: </a:t>
            </a:r>
            <a:r>
              <a:rPr lang="en-US" sz="1400" dirty="0"/>
              <a:t>Broad spectrum (but here that is probably a pro…)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DE798C13-76E2-6F00-4E13-D8CD01C03F09}"/>
              </a:ext>
            </a:extLst>
          </p:cNvPr>
          <p:cNvSpPr txBox="1"/>
          <p:nvPr/>
        </p:nvSpPr>
        <p:spPr>
          <a:xfrm>
            <a:off x="732234" y="1536686"/>
            <a:ext cx="337143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Severe / perforated: Zosyn</a:t>
            </a:r>
          </a:p>
        </p:txBody>
      </p:sp>
    </p:spTree>
    <p:extLst>
      <p:ext uri="{BB962C8B-B14F-4D97-AF65-F5344CB8AC3E}">
        <p14:creationId xmlns:p14="http://schemas.microsoft.com/office/powerpoint/2010/main" val="391000081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Number Placeholder 2">
            <a:extLst>
              <a:ext uri="{FF2B5EF4-FFF2-40B4-BE49-F238E27FC236}">
                <a16:creationId xmlns:a16="http://schemas.microsoft.com/office/drawing/2014/main" id="{EB60217A-A867-46BB-B9B1-1019E009133F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r"/>
            <a:fld id="{48AF0F56-A561-40AC-B25E-45799AF5B7C2}" type="slidenum">
              <a:rPr lang="en-US" altLang="en-US">
                <a:solidFill>
                  <a:srgbClr val="414636"/>
                </a:solidFill>
              </a:rPr>
              <a:pPr algn="r"/>
              <a:t>21</a:t>
            </a:fld>
            <a:endParaRPr lang="en-US" altLang="en-US" dirty="0">
              <a:solidFill>
                <a:srgbClr val="414636"/>
              </a:solidFill>
            </a:endParaRPr>
          </a:p>
        </p:txBody>
      </p:sp>
      <p:sp>
        <p:nvSpPr>
          <p:cNvPr id="29699" name="Footer Placeholder 3">
            <a:extLst>
              <a:ext uri="{FF2B5EF4-FFF2-40B4-BE49-F238E27FC236}">
                <a16:creationId xmlns:a16="http://schemas.microsoft.com/office/drawing/2014/main" id="{78E21ED1-F464-4BF0-A2C7-E83B4426BC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/>
            <a:r>
              <a:rPr lang="en-US" altLang="en-US" dirty="0">
                <a:solidFill>
                  <a:schemeClr val="bg2"/>
                </a:solidFill>
              </a:rPr>
              <a:t>|     © 2011 Kaiser Foundation Health Plan, Inc. For internal use only.</a:t>
            </a:r>
          </a:p>
        </p:txBody>
      </p:sp>
      <p:sp>
        <p:nvSpPr>
          <p:cNvPr id="29700" name="Date Placeholder 4">
            <a:extLst>
              <a:ext uri="{FF2B5EF4-FFF2-40B4-BE49-F238E27FC236}">
                <a16:creationId xmlns:a16="http://schemas.microsoft.com/office/drawing/2014/main" id="{F44EC1A2-875C-46D5-840A-BD31A5AA0C27}"/>
              </a:ext>
            </a:extLst>
          </p:cNvPr>
          <p:cNvSpPr>
            <a:spLocks noGrp="1"/>
          </p:cNvSpPr>
          <p:nvPr>
            <p:ph type="dt" sz="quarter" idx="12"/>
          </p:nvPr>
        </p:nvSpPr>
        <p:spPr>
          <a:noFill/>
        </p:spPr>
        <p:txBody>
          <a:bodyPr/>
          <a:lstStyle>
            <a:lvl1pPr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 algn="ctr"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l"/>
            <a:fld id="{78FCA204-2D03-46D7-A464-DE91FA993484}" type="datetime4">
              <a:rPr lang="en-US" altLang="en-US">
                <a:solidFill>
                  <a:schemeClr val="bg2"/>
                </a:solidFill>
              </a:rPr>
              <a:pPr algn="l"/>
              <a:t>November 4, 2023</a:t>
            </a:fld>
            <a:endParaRPr lang="en-US" altLang="en-US" dirty="0">
              <a:solidFill>
                <a:schemeClr val="bg2"/>
              </a:solidFill>
            </a:endParaRPr>
          </a:p>
        </p:txBody>
      </p:sp>
      <p:grpSp>
        <p:nvGrpSpPr>
          <p:cNvPr id="1805316" name="Group 4">
            <a:extLst>
              <a:ext uri="{FF2B5EF4-FFF2-40B4-BE49-F238E27FC236}">
                <a16:creationId xmlns:a16="http://schemas.microsoft.com/office/drawing/2014/main" id="{83EAB182-C6F5-455C-8484-44AE07CC1F7B}"/>
              </a:ext>
            </a:extLst>
          </p:cNvPr>
          <p:cNvGrpSpPr>
            <a:grpSpLocks/>
          </p:cNvGrpSpPr>
          <p:nvPr/>
        </p:nvGrpSpPr>
        <p:grpSpPr bwMode="auto">
          <a:xfrm>
            <a:off x="0" y="1825625"/>
            <a:ext cx="9144000" cy="2862263"/>
            <a:chOff x="0" y="1150"/>
            <a:chExt cx="5760" cy="1803"/>
          </a:xfrm>
        </p:grpSpPr>
        <p:sp>
          <p:nvSpPr>
            <p:cNvPr id="29706" name="Rectangle 5">
              <a:extLst>
                <a:ext uri="{FF2B5EF4-FFF2-40B4-BE49-F238E27FC236}">
                  <a16:creationId xmlns:a16="http://schemas.microsoft.com/office/drawing/2014/main" id="{8D896494-2B09-4FFF-BAFF-8DD285A2357E}"/>
                </a:ext>
              </a:extLst>
            </p:cNvPr>
            <p:cNvSpPr>
              <a:spLocks noChangeArrowheads="1"/>
            </p:cNvSpPr>
            <p:nvPr/>
          </p:nvSpPr>
          <p:spPr bwMode="gray">
            <a:xfrm>
              <a:off x="0" y="1150"/>
              <a:ext cx="5760" cy="1797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>
              <a:lvl1pPr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1pPr>
              <a:lvl2pPr marL="742950" indent="-28575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2pPr>
              <a:lvl3pPr marL="11430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3pPr>
              <a:lvl4pPr marL="16002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4pPr>
              <a:lvl5pPr marL="2057400" indent="-228600" algn="ctr"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 Narrow" panose="020B0606020202030204" pitchFamily="34" charset="0"/>
                  <a:cs typeface="Arial" panose="020B0604020202020204" pitchFamily="34" charset="0"/>
                </a:defRPr>
              </a:lvl9pPr>
            </a:lstStyle>
            <a:p>
              <a:pPr eaLnBrk="1" hangingPunct="1"/>
              <a:endParaRPr lang="en-US" altLang="en-US" dirty="0"/>
            </a:p>
          </p:txBody>
        </p:sp>
        <p:sp>
          <p:nvSpPr>
            <p:cNvPr id="29707" name="Line 6">
              <a:extLst>
                <a:ext uri="{FF2B5EF4-FFF2-40B4-BE49-F238E27FC236}">
                  <a16:creationId xmlns:a16="http://schemas.microsoft.com/office/drawing/2014/main" id="{0C60555E-3FA4-4F0C-8394-546CFBE82F75}"/>
                </a:ext>
              </a:extLst>
            </p:cNvPr>
            <p:cNvSpPr>
              <a:spLocks noChangeShapeType="1"/>
            </p:cNvSpPr>
            <p:nvPr/>
          </p:nvSpPr>
          <p:spPr bwMode="gray">
            <a:xfrm>
              <a:off x="0" y="2953"/>
              <a:ext cx="5760" cy="0"/>
            </a:xfrm>
            <a:prstGeom prst="line">
              <a:avLst/>
            </a:prstGeom>
            <a:noFill/>
            <a:ln w="19050">
              <a:solidFill>
                <a:schemeClr val="bg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anchor="ctr">
              <a:spAutoFit/>
            </a:bodyPr>
            <a:lstStyle/>
            <a:p>
              <a:endParaRPr lang="en-US" dirty="0"/>
            </a:p>
          </p:txBody>
        </p:sp>
      </p:grpSp>
      <p:sp>
        <p:nvSpPr>
          <p:cNvPr id="1805320" name="Rectangle 8">
            <a:extLst>
              <a:ext uri="{FF2B5EF4-FFF2-40B4-BE49-F238E27FC236}">
                <a16:creationId xmlns:a16="http://schemas.microsoft.com/office/drawing/2014/main" id="{CE201C0A-0F42-4F3F-B732-A178B4DA6F7D}"/>
              </a:ext>
            </a:extLst>
          </p:cNvPr>
          <p:cNvSpPr>
            <a:spLocks noChangeArrowheads="1"/>
          </p:cNvSpPr>
          <p:nvPr/>
        </p:nvSpPr>
        <p:spPr bwMode="gray">
          <a:xfrm>
            <a:off x="542925" y="2848945"/>
            <a:ext cx="7315200" cy="73558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>
            <a:spAutoFit/>
          </a:bodyPr>
          <a:lstStyle>
            <a:lvl1pPr marL="114300" indent="-1143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 sz="24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1pPr>
            <a:lvl2pPr marL="742950" indent="-28575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marL="11430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Font typeface="Wingdings" panose="05000000000000000000" pitchFamily="2" charset="2"/>
              <a:buChar char="§"/>
              <a:defRPr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marL="16002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Char char="–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marL="2057400" indent="-228600">
              <a:lnSpc>
                <a:spcPct val="95000"/>
              </a:lnSpc>
              <a:spcBef>
                <a:spcPct val="35000"/>
              </a:spcBef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lnSpc>
                <a:spcPct val="95000"/>
              </a:lnSpc>
              <a:spcBef>
                <a:spcPct val="35000"/>
              </a:spcBef>
              <a:spcAft>
                <a:spcPct val="0"/>
              </a:spcAft>
              <a:buClr>
                <a:schemeClr val="accent2"/>
              </a:buClr>
              <a:buChar char="»"/>
              <a:defRPr sz="1600">
                <a:solidFill>
                  <a:schemeClr val="tx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 typeface="Wingdings" panose="05000000000000000000" pitchFamily="2" charset="2"/>
              <a:buNone/>
            </a:pPr>
            <a:r>
              <a:rPr lang="en-US" altLang="en-US" sz="4400" u="sng" dirty="0">
                <a:solidFill>
                  <a:srgbClr val="FFFFFF"/>
                </a:solidFill>
              </a:rPr>
              <a:t>Time For My Opinion </a:t>
            </a:r>
          </a:p>
        </p:txBody>
      </p:sp>
    </p:spTree>
    <p:extLst>
      <p:ext uri="{BB962C8B-B14F-4D97-AF65-F5344CB8AC3E}">
        <p14:creationId xmlns:p14="http://schemas.microsoft.com/office/powerpoint/2010/main" val="2008323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wipe dir="r"/>
      </p:transition>
    </mc:Choice>
    <mc:Fallback xmlns="">
      <p:transition>
        <p:wipe dir="r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18053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53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8053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053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Opinion Time	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22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5D42B5FC-2DE9-4005-AAAE-A1B691B193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04738"/>
            <a:ext cx="6671733" cy="4207306"/>
          </a:xfrm>
        </p:spPr>
        <p:txBody>
          <a:bodyPr/>
          <a:lstStyle/>
          <a:p>
            <a:r>
              <a:rPr lang="en-US" dirty="0"/>
              <a:t>Stage 1</a:t>
            </a:r>
          </a:p>
          <a:p>
            <a:pPr lvl="1"/>
            <a:r>
              <a:rPr lang="en-US" dirty="0"/>
              <a:t>Amp + Gent, 48 hours</a:t>
            </a:r>
          </a:p>
          <a:p>
            <a:pPr lvl="1"/>
            <a:endParaRPr lang="en-US" sz="800" dirty="0"/>
          </a:p>
          <a:p>
            <a:r>
              <a:rPr lang="en-US" dirty="0"/>
              <a:t>Stage 2</a:t>
            </a:r>
          </a:p>
          <a:p>
            <a:pPr lvl="1"/>
            <a:r>
              <a:rPr lang="en-US" dirty="0"/>
              <a:t>Amp + Gent, 7 days </a:t>
            </a:r>
          </a:p>
          <a:p>
            <a:pPr lvl="1"/>
            <a:endParaRPr lang="en-US" sz="800" dirty="0"/>
          </a:p>
          <a:p>
            <a:r>
              <a:rPr lang="en-US" dirty="0"/>
              <a:t>Stage 3</a:t>
            </a:r>
          </a:p>
          <a:p>
            <a:pPr lvl="1"/>
            <a:r>
              <a:rPr lang="en-US" dirty="0"/>
              <a:t>Zosyn, 7+ days depending on severity / improvement / source control</a:t>
            </a:r>
          </a:p>
          <a:p>
            <a:endParaRPr lang="en-US" sz="800" dirty="0"/>
          </a:p>
          <a:p>
            <a:r>
              <a:rPr lang="en-US" dirty="0"/>
              <a:t>Get cultures at the time of surgery if an infections present.</a:t>
            </a:r>
          </a:p>
        </p:txBody>
      </p:sp>
    </p:spTree>
    <p:extLst>
      <p:ext uri="{BB962C8B-B14F-4D97-AF65-F5344CB8AC3E}">
        <p14:creationId xmlns:p14="http://schemas.microsoft.com/office/powerpoint/2010/main" val="23226595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1707FC24-6981-43D9-B525-C7832BA224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252663" y="311449"/>
            <a:ext cx="3249230" cy="6179552"/>
          </a:xfrm>
          <a:prstGeom prst="rect">
            <a:avLst/>
          </a:prstGeom>
          <a:solidFill>
            <a:srgbClr val="404040"/>
          </a:solidFill>
          <a:ln w="127000" cap="sq" cmpd="thinThick">
            <a:solidFill>
              <a:srgbClr val="40404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CC4C35B6-BE02-4A21-870F-D4311FA67888}"/>
              </a:ext>
            </a:extLst>
          </p:cNvPr>
          <p:cNvSpPr txBox="1">
            <a:spLocks noChangeArrowheads="1"/>
          </p:cNvSpPr>
          <p:nvPr/>
        </p:nvSpPr>
        <p:spPr bwMode="gray">
          <a:xfrm>
            <a:off x="557212" y="947738"/>
            <a:ext cx="2727855" cy="496252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lIns="91440" tIns="45720" rIns="91440" bIns="45720" numCol="1" rtlCol="0" anchor="ctr" anchorCtr="0" compatLnSpc="1">
            <a:prstTxWarp prst="textNoShape">
              <a:avLst/>
            </a:prstTxWarp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400" b="1">
                <a:solidFill>
                  <a:schemeClr val="bg1"/>
                </a:solidFill>
                <a:latin typeface="Arial Narrow" panose="020B0606020202030204" pitchFamily="34" charset="0"/>
                <a:cs typeface="Arial" panose="020B0604020202020204" pitchFamily="34" charset="0"/>
              </a:defRPr>
            </a:lvl9pPr>
          </a:lstStyle>
          <a:p>
            <a:pPr algn="ctr" eaLnBrk="1" hangingPunct="1">
              <a:spcAft>
                <a:spcPts val="600"/>
              </a:spcAft>
            </a:pPr>
            <a:r>
              <a:rPr lang="en-US" alt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Questions?</a:t>
            </a:r>
            <a:endParaRPr lang="en-US" altLang="en-US" sz="24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spcAft>
                <a:spcPts val="600"/>
              </a:spcAft>
            </a:pPr>
            <a:r>
              <a:rPr lang="en-US" altLang="en-US" sz="24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</a:t>
            </a:r>
            <a:endParaRPr lang="en-US" altLang="en-US" sz="420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  <a:p>
            <a:pPr algn="ctr" eaLnBrk="1" hangingPunct="1">
              <a:spcAft>
                <a:spcPts val="600"/>
              </a:spcAft>
            </a:pPr>
            <a:r>
              <a:rPr lang="en-US" altLang="en-US" sz="2000" dirty="0">
                <a:solidFill>
                  <a:srgbClr val="FFFFFF"/>
                </a:solidFill>
              </a:rPr>
              <a:t>sean.p.fitzwater@kp.org</a:t>
            </a:r>
            <a:br>
              <a:rPr lang="en-US" altLang="en-US" sz="4200" kern="120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endParaRPr lang="en-US" altLang="en-US" sz="4200" b="0" kern="1200" dirty="0">
              <a:solidFill>
                <a:srgbClr val="FFFFFF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Picture 4" descr="A picture containing box, room, refrigerator&#10;&#10;Description automatically generated">
            <a:extLst>
              <a:ext uri="{FF2B5EF4-FFF2-40B4-BE49-F238E27FC236}">
                <a16:creationId xmlns:a16="http://schemas.microsoft.com/office/drawing/2014/main" id="{2A600766-5532-43BF-8D4C-15376A205D7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4567" y="1286933"/>
            <a:ext cx="5082703" cy="41551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516053"/>
      </p:ext>
    </p:extLst>
  </p:cSld>
  <p:clrMapOvr>
    <a:masterClrMapping/>
  </p:clrMapOvr>
  <p:transition>
    <p:wipe dir="r"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24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graphicFrame>
        <p:nvGraphicFramePr>
          <p:cNvPr id="3" name="Table 7">
            <a:extLst>
              <a:ext uri="{FF2B5EF4-FFF2-40B4-BE49-F238E27FC236}">
                <a16:creationId xmlns:a16="http://schemas.microsoft.com/office/drawing/2014/main" id="{1723D606-A934-67BE-2067-3AF16E3B4F5C}"/>
              </a:ext>
            </a:extLst>
          </p:cNvPr>
          <p:cNvGraphicFramePr>
            <a:graphicFrameLocks noGrp="1"/>
          </p:cNvGraphicFramePr>
          <p:nvPr/>
        </p:nvGraphicFramePr>
        <p:xfrm>
          <a:off x="776377" y="1864608"/>
          <a:ext cx="7591245" cy="3128783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7754">
                  <a:extLst>
                    <a:ext uri="{9D8B030D-6E8A-4147-A177-3AD203B41FA5}">
                      <a16:colId xmlns:a16="http://schemas.microsoft.com/office/drawing/2014/main" val="3431081200"/>
                    </a:ext>
                  </a:extLst>
                </a:gridCol>
                <a:gridCol w="707257">
                  <a:extLst>
                    <a:ext uri="{9D8B030D-6E8A-4147-A177-3AD203B41FA5}">
                      <a16:colId xmlns:a16="http://schemas.microsoft.com/office/drawing/2014/main" val="1923759138"/>
                    </a:ext>
                  </a:extLst>
                </a:gridCol>
                <a:gridCol w="807613">
                  <a:extLst>
                    <a:ext uri="{9D8B030D-6E8A-4147-A177-3AD203B41FA5}">
                      <a16:colId xmlns:a16="http://schemas.microsoft.com/office/drawing/2014/main" val="2798083882"/>
                    </a:ext>
                  </a:extLst>
                </a:gridCol>
                <a:gridCol w="736516">
                  <a:extLst>
                    <a:ext uri="{9D8B030D-6E8A-4147-A177-3AD203B41FA5}">
                      <a16:colId xmlns:a16="http://schemas.microsoft.com/office/drawing/2014/main" val="3107788172"/>
                    </a:ext>
                  </a:extLst>
                </a:gridCol>
                <a:gridCol w="716343">
                  <a:extLst>
                    <a:ext uri="{9D8B030D-6E8A-4147-A177-3AD203B41FA5}">
                      <a16:colId xmlns:a16="http://schemas.microsoft.com/office/drawing/2014/main" val="709185922"/>
                    </a:ext>
                  </a:extLst>
                </a:gridCol>
                <a:gridCol w="753006">
                  <a:extLst>
                    <a:ext uri="{9D8B030D-6E8A-4147-A177-3AD203B41FA5}">
                      <a16:colId xmlns:a16="http://schemas.microsoft.com/office/drawing/2014/main" val="134291429"/>
                    </a:ext>
                  </a:extLst>
                </a:gridCol>
                <a:gridCol w="735289">
                  <a:extLst>
                    <a:ext uri="{9D8B030D-6E8A-4147-A177-3AD203B41FA5}">
                      <a16:colId xmlns:a16="http://schemas.microsoft.com/office/drawing/2014/main" val="2291403707"/>
                    </a:ext>
                  </a:extLst>
                </a:gridCol>
                <a:gridCol w="744147">
                  <a:extLst>
                    <a:ext uri="{9D8B030D-6E8A-4147-A177-3AD203B41FA5}">
                      <a16:colId xmlns:a16="http://schemas.microsoft.com/office/drawing/2014/main" val="293755653"/>
                    </a:ext>
                  </a:extLst>
                </a:gridCol>
                <a:gridCol w="743320">
                  <a:extLst>
                    <a:ext uri="{9D8B030D-6E8A-4147-A177-3AD203B41FA5}">
                      <a16:colId xmlns:a16="http://schemas.microsoft.com/office/drawing/2014/main" val="1357394348"/>
                    </a:ext>
                  </a:extLst>
                </a:gridCol>
              </a:tblGrid>
              <a:tr h="446969">
                <a:tc>
                  <a:txBody>
                    <a:bodyPr/>
                    <a:lstStyle/>
                    <a:p>
                      <a:endParaRPr lang="en-US" sz="16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Amp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Unasyn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err="1"/>
                        <a:t>Ceftaz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Zosyn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Gent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Vanco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 err="1"/>
                        <a:t>Clinda</a:t>
                      </a:r>
                      <a:endParaRPr lang="en-US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600" dirty="0"/>
                        <a:t>Metro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24936140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 coli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40%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56%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96%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14292930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Oral / GI streps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131869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r>
                        <a:rPr lang="en-US" sz="1800" dirty="0"/>
                        <a:t>GBS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52%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9933195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Enterococcus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91%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1449271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Anaerobes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Fair</a:t>
                      </a:r>
                    </a:p>
                  </a:txBody>
                  <a:tcPr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Great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9646569"/>
                  </a:ext>
                </a:extLst>
              </a:tr>
              <a:tr h="44696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800" dirty="0"/>
                        <a:t>S. aureus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69%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100%</a:t>
                      </a:r>
                    </a:p>
                  </a:txBody>
                  <a:tcPr anchor="ctr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73%</a:t>
                      </a:r>
                    </a:p>
                  </a:txBody>
                  <a:tcPr anchor="ctr">
                    <a:solidFill>
                      <a:srgbClr val="FC9804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Poor</a:t>
                      </a:r>
                    </a:p>
                  </a:txBody>
                  <a:tcPr anchor="ctr">
                    <a:solidFill>
                      <a:srgbClr val="FF00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439248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487096AA-3B6E-B1A5-C860-B58CFA3C0697}"/>
              </a:ext>
            </a:extLst>
          </p:cNvPr>
          <p:cNvSpPr txBox="1"/>
          <p:nvPr/>
        </p:nvSpPr>
        <p:spPr>
          <a:xfrm>
            <a:off x="390874" y="6225114"/>
            <a:ext cx="49277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/>
              <a:t>References: All % are from Kaiser SoCal Neonatal Antibiogram 2020-2022</a:t>
            </a:r>
          </a:p>
        </p:txBody>
      </p:sp>
    </p:spTree>
    <p:extLst>
      <p:ext uri="{BB962C8B-B14F-4D97-AF65-F5344CB8AC3E}">
        <p14:creationId xmlns:p14="http://schemas.microsoft.com/office/powerpoint/2010/main" val="246551472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8B1B24-F630-4DCB-A482-1D63402208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514295"/>
            <a:ext cx="8229600" cy="563231"/>
          </a:xfrm>
        </p:spPr>
        <p:txBody>
          <a:bodyPr/>
          <a:lstStyle/>
          <a:p>
            <a:r>
              <a:rPr lang="en-US" dirty="0"/>
              <a:t>NEC – Why / Which Antibiotic?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D3344F9-7A70-4F6A-99D2-21230477EC9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1D56884-2803-493D-B1F4-CEBD38C7192F}" type="slidenum">
              <a:rPr lang="en-US" altLang="en-US" smtClean="0"/>
              <a:pPr/>
              <a:t>25</a:t>
            </a:fld>
            <a:endParaRPr lang="en-US" alt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975355E-3D67-4F45-986F-E6E0BA294E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|     © 2011 Kaiser Foundation Health Plan, Inc. For internal use only.</a:t>
            </a:r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C05F692B-AA6A-4459-AD7F-2BAFC783FA16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>
              <a:defRPr/>
            </a:pPr>
            <a:fld id="{814FD408-660D-40F1-8E1E-5918E34ACEBC}" type="datetime4">
              <a:rPr lang="en-US" altLang="en-US" smtClean="0"/>
              <a:pPr>
                <a:defRPr/>
              </a:pPr>
              <a:t>November 4, 2023</a:t>
            </a:fld>
            <a:endParaRPr lang="en-US" altLang="en-US"/>
          </a:p>
        </p:txBody>
      </p:sp>
      <p:pic>
        <p:nvPicPr>
          <p:cNvPr id="8" name="Picture 7" descr="A table with text on it&#10;&#10;Description automatically generated">
            <a:extLst>
              <a:ext uri="{FF2B5EF4-FFF2-40B4-BE49-F238E27FC236}">
                <a16:creationId xmlns:a16="http://schemas.microsoft.com/office/drawing/2014/main" id="{AC434DA9-AE17-3BB4-8C59-3B80F0C2A12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6507" y="1727786"/>
            <a:ext cx="6090986" cy="4505425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C9B987DF-290C-6608-3B0A-065B22DA3718}"/>
              </a:ext>
            </a:extLst>
          </p:cNvPr>
          <p:cNvSpPr txBox="1"/>
          <p:nvPr/>
        </p:nvSpPr>
        <p:spPr>
          <a:xfrm>
            <a:off x="3228523" y="1321315"/>
            <a:ext cx="26869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u="sng"/>
              <a:t>Modified Bell's staging criteria</a:t>
            </a:r>
            <a:endParaRPr lang="en-US" u="sng" dirty="0"/>
          </a:p>
        </p:txBody>
      </p:sp>
    </p:spTree>
    <p:extLst>
      <p:ext uri="{BB962C8B-B14F-4D97-AF65-F5344CB8AC3E}">
        <p14:creationId xmlns:p14="http://schemas.microsoft.com/office/powerpoint/2010/main" val="269676901"/>
      </p:ext>
    </p:extLst>
  </p:cSld>
  <p:clrMapOvr>
    <a:masterClrMapping/>
  </p:clrMapOvr>
</p:sld>
</file>

<file path=ppt/theme/theme1.xml><?xml version="1.0" encoding="utf-8"?>
<a:theme xmlns:a="http://schemas.openxmlformats.org/drawingml/2006/main" name="Title Slide">
  <a:themeElements>
    <a:clrScheme name="Title Slide 1">
      <a:dk1>
        <a:srgbClr val="000000"/>
      </a:dk1>
      <a:lt1>
        <a:srgbClr val="FFFFFF"/>
      </a:lt1>
      <a:dk2>
        <a:srgbClr val="52ABD5"/>
      </a:dk2>
      <a:lt2>
        <a:srgbClr val="AAB198"/>
      </a:lt2>
      <a:accent1>
        <a:srgbClr val="5EBEA5"/>
      </a:accent1>
      <a:accent2>
        <a:srgbClr val="7296CE"/>
      </a:accent2>
      <a:accent3>
        <a:srgbClr val="FFFFFF"/>
      </a:accent3>
      <a:accent4>
        <a:srgbClr val="000000"/>
      </a:accent4>
      <a:accent5>
        <a:srgbClr val="B6DBCF"/>
      </a:accent5>
      <a:accent6>
        <a:srgbClr val="6787BA"/>
      </a:accent6>
      <a:hlink>
        <a:srgbClr val="7FB741"/>
      </a:hlink>
      <a:folHlink>
        <a:srgbClr val="DA6426"/>
      </a:folHlink>
    </a:clrScheme>
    <a:fontScheme name="Title Slide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Title Slide 1">
        <a:dk1>
          <a:srgbClr val="000000"/>
        </a:dk1>
        <a:lt1>
          <a:srgbClr val="FFFFFF"/>
        </a:lt1>
        <a:dk2>
          <a:srgbClr val="52ABD5"/>
        </a:dk2>
        <a:lt2>
          <a:srgbClr val="AAB198"/>
        </a:lt2>
        <a:accent1>
          <a:srgbClr val="5EBEA5"/>
        </a:accent1>
        <a:accent2>
          <a:srgbClr val="7296CE"/>
        </a:accent2>
        <a:accent3>
          <a:srgbClr val="FFFFFF"/>
        </a:accent3>
        <a:accent4>
          <a:srgbClr val="000000"/>
        </a:accent4>
        <a:accent5>
          <a:srgbClr val="B6DBCF"/>
        </a:accent5>
        <a:accent6>
          <a:srgbClr val="6787BA"/>
        </a:accent6>
        <a:hlink>
          <a:srgbClr val="7FB741"/>
        </a:hlink>
        <a:folHlink>
          <a:srgbClr val="DA64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Segue Slide">
  <a:themeElements>
    <a:clrScheme name="1_Segue Slide 1">
      <a:dk1>
        <a:srgbClr val="000000"/>
      </a:dk1>
      <a:lt1>
        <a:srgbClr val="FFFFFF"/>
      </a:lt1>
      <a:dk2>
        <a:srgbClr val="52ABD5"/>
      </a:dk2>
      <a:lt2>
        <a:srgbClr val="AAB198"/>
      </a:lt2>
      <a:accent1>
        <a:srgbClr val="5EBEA5"/>
      </a:accent1>
      <a:accent2>
        <a:srgbClr val="7296CE"/>
      </a:accent2>
      <a:accent3>
        <a:srgbClr val="FFFFFF"/>
      </a:accent3>
      <a:accent4>
        <a:srgbClr val="000000"/>
      </a:accent4>
      <a:accent5>
        <a:srgbClr val="B6DBCF"/>
      </a:accent5>
      <a:accent6>
        <a:srgbClr val="6787BA"/>
      </a:accent6>
      <a:hlink>
        <a:srgbClr val="7FB741"/>
      </a:hlink>
      <a:folHlink>
        <a:srgbClr val="DA6426"/>
      </a:folHlink>
    </a:clrScheme>
    <a:fontScheme name="1_Segue Slide">
      <a:majorFont>
        <a:latin typeface="Arial Narrow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1_Segue Slide 1">
        <a:dk1>
          <a:srgbClr val="000000"/>
        </a:dk1>
        <a:lt1>
          <a:srgbClr val="FFFFFF"/>
        </a:lt1>
        <a:dk2>
          <a:srgbClr val="52ABD5"/>
        </a:dk2>
        <a:lt2>
          <a:srgbClr val="AAB198"/>
        </a:lt2>
        <a:accent1>
          <a:srgbClr val="5EBEA5"/>
        </a:accent1>
        <a:accent2>
          <a:srgbClr val="7296CE"/>
        </a:accent2>
        <a:accent3>
          <a:srgbClr val="FFFFFF"/>
        </a:accent3>
        <a:accent4>
          <a:srgbClr val="000000"/>
        </a:accent4>
        <a:accent5>
          <a:srgbClr val="B6DBCF"/>
        </a:accent5>
        <a:accent6>
          <a:srgbClr val="6787BA"/>
        </a:accent6>
        <a:hlink>
          <a:srgbClr val="7FB741"/>
        </a:hlink>
        <a:folHlink>
          <a:srgbClr val="DA64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ontent Slide">
  <a:themeElements>
    <a:clrScheme name="Content Slide 1">
      <a:dk1>
        <a:srgbClr val="000000"/>
      </a:dk1>
      <a:lt1>
        <a:srgbClr val="FFFFFF"/>
      </a:lt1>
      <a:dk2>
        <a:srgbClr val="52ABD5"/>
      </a:dk2>
      <a:lt2>
        <a:srgbClr val="AAB198"/>
      </a:lt2>
      <a:accent1>
        <a:srgbClr val="5EBEA5"/>
      </a:accent1>
      <a:accent2>
        <a:srgbClr val="8086C1"/>
      </a:accent2>
      <a:accent3>
        <a:srgbClr val="FFFFFF"/>
      </a:accent3>
      <a:accent4>
        <a:srgbClr val="000000"/>
      </a:accent4>
      <a:accent5>
        <a:srgbClr val="B6DBCF"/>
      </a:accent5>
      <a:accent6>
        <a:srgbClr val="7379AF"/>
      </a:accent6>
      <a:hlink>
        <a:srgbClr val="7FB741"/>
      </a:hlink>
      <a:folHlink>
        <a:srgbClr val="DA6426"/>
      </a:folHlink>
    </a:clrScheme>
    <a:fontScheme name="Content Slide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Content Slide 1">
        <a:dk1>
          <a:srgbClr val="000000"/>
        </a:dk1>
        <a:lt1>
          <a:srgbClr val="FFFFFF"/>
        </a:lt1>
        <a:dk2>
          <a:srgbClr val="52ABD5"/>
        </a:dk2>
        <a:lt2>
          <a:srgbClr val="AAB198"/>
        </a:lt2>
        <a:accent1>
          <a:srgbClr val="5EBEA5"/>
        </a:accent1>
        <a:accent2>
          <a:srgbClr val="8086C1"/>
        </a:accent2>
        <a:accent3>
          <a:srgbClr val="FFFFFF"/>
        </a:accent3>
        <a:accent4>
          <a:srgbClr val="000000"/>
        </a:accent4>
        <a:accent5>
          <a:srgbClr val="B6DBCF"/>
        </a:accent5>
        <a:accent6>
          <a:srgbClr val="7379AF"/>
        </a:accent6>
        <a:hlink>
          <a:srgbClr val="7FB741"/>
        </a:hlink>
        <a:folHlink>
          <a:srgbClr val="DA64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Divider Slide">
  <a:themeElements>
    <a:clrScheme name="Divider Slide 1">
      <a:dk1>
        <a:srgbClr val="000000"/>
      </a:dk1>
      <a:lt1>
        <a:srgbClr val="FFFFFF"/>
      </a:lt1>
      <a:dk2>
        <a:srgbClr val="52ABD5"/>
      </a:dk2>
      <a:lt2>
        <a:srgbClr val="AAB198"/>
      </a:lt2>
      <a:accent1>
        <a:srgbClr val="5EBEA5"/>
      </a:accent1>
      <a:accent2>
        <a:srgbClr val="7296CE"/>
      </a:accent2>
      <a:accent3>
        <a:srgbClr val="FFFFFF"/>
      </a:accent3>
      <a:accent4>
        <a:srgbClr val="000000"/>
      </a:accent4>
      <a:accent5>
        <a:srgbClr val="B6DBCF"/>
      </a:accent5>
      <a:accent6>
        <a:srgbClr val="6787BA"/>
      </a:accent6>
      <a:hlink>
        <a:srgbClr val="7FB741"/>
      </a:hlink>
      <a:folHlink>
        <a:srgbClr val="DA6426"/>
      </a:folHlink>
    </a:clrScheme>
    <a:fontScheme name="Divider Slide">
      <a:majorFont>
        <a:latin typeface="Arial Narrow"/>
        <a:ea typeface=""/>
        <a:cs typeface="Arial"/>
      </a:majorFont>
      <a:minorFont>
        <a:latin typeface="Arial Narrow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tx2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none" lIns="91440" tIns="45720" rIns="91440" bIns="45720" numCol="1" anchor="ctr" anchorCtr="0" compatLnSpc="1">
        <a:prstTxWarp prst="textNoShape">
          <a:avLst/>
        </a:prstTxWarp>
        <a:spAutoFit/>
      </a:bodyPr>
      <a:lstStyle>
        <a:defPPr marL="0" marR="0" indent="0" algn="ctr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18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anose="020B0606020202030204" pitchFamily="34" charset="0"/>
          </a:defRPr>
        </a:defPPr>
      </a:lstStyle>
    </a:lnDef>
  </a:objectDefaults>
  <a:extraClrSchemeLst>
    <a:extraClrScheme>
      <a:clrScheme name="Divider Slide 1">
        <a:dk1>
          <a:srgbClr val="000000"/>
        </a:dk1>
        <a:lt1>
          <a:srgbClr val="FFFFFF"/>
        </a:lt1>
        <a:dk2>
          <a:srgbClr val="52ABD5"/>
        </a:dk2>
        <a:lt2>
          <a:srgbClr val="AAB198"/>
        </a:lt2>
        <a:accent1>
          <a:srgbClr val="5EBEA5"/>
        </a:accent1>
        <a:accent2>
          <a:srgbClr val="7296CE"/>
        </a:accent2>
        <a:accent3>
          <a:srgbClr val="FFFFFF"/>
        </a:accent3>
        <a:accent4>
          <a:srgbClr val="000000"/>
        </a:accent4>
        <a:accent5>
          <a:srgbClr val="B6DBCF"/>
        </a:accent5>
        <a:accent6>
          <a:srgbClr val="6787BA"/>
        </a:accent6>
        <a:hlink>
          <a:srgbClr val="7FB741"/>
        </a:hlink>
        <a:folHlink>
          <a:srgbClr val="DA642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ivider Slide 2">
        <a:dk1>
          <a:srgbClr val="000000"/>
        </a:dk1>
        <a:lt1>
          <a:srgbClr val="FFFFFF"/>
        </a:lt1>
        <a:dk2>
          <a:srgbClr val="52ABD5"/>
        </a:dk2>
        <a:lt2>
          <a:srgbClr val="AAB198"/>
        </a:lt2>
        <a:accent1>
          <a:srgbClr val="5EBEA5"/>
        </a:accent1>
        <a:accent2>
          <a:srgbClr val="8086C1"/>
        </a:accent2>
        <a:accent3>
          <a:srgbClr val="FFFFFF"/>
        </a:accent3>
        <a:accent4>
          <a:srgbClr val="000000"/>
        </a:accent4>
        <a:accent5>
          <a:srgbClr val="B6DBCF"/>
        </a:accent5>
        <a:accent6>
          <a:srgbClr val="7379AF"/>
        </a:accent6>
        <a:hlink>
          <a:srgbClr val="7FB741"/>
        </a:hlink>
        <a:folHlink>
          <a:srgbClr val="DA6426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Metadata/LabelInfo.xml><?xml version="1.0" encoding="utf-8"?>
<clbl:labelList xmlns:clbl="http://schemas.microsoft.com/office/2020/mipLabelMetadata">
  <clbl:label id="{3f8a7bc4-e337-47a5-a0fc-0d512c0e05f1}" enabled="0" method="" siteId="{3f8a7bc4-e337-47a5-a0fc-0d512c0e05f1}" removed="1"/>
</clbl:labelList>
</file>

<file path=docProps/app.xml><?xml version="1.0" encoding="utf-8"?>
<Properties xmlns="http://schemas.openxmlformats.org/officeDocument/2006/extended-properties" xmlns:vt="http://schemas.openxmlformats.org/officeDocument/2006/docPropsVTypes">
  <TotalTime>13415</TotalTime>
  <Words>2387</Words>
  <Application>Microsoft Office PowerPoint</Application>
  <PresentationFormat>On-screen Show (4:3)</PresentationFormat>
  <Paragraphs>899</Paragraphs>
  <Slides>25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25</vt:i4>
      </vt:variant>
    </vt:vector>
  </HeadingPairs>
  <TitlesOfParts>
    <vt:vector size="33" baseType="lpstr">
      <vt:lpstr>Arial</vt:lpstr>
      <vt:lpstr>Arial Narrow</vt:lpstr>
      <vt:lpstr>Calibri</vt:lpstr>
      <vt:lpstr>Wingdings</vt:lpstr>
      <vt:lpstr>Title Slide</vt:lpstr>
      <vt:lpstr>1_Segue Slide</vt:lpstr>
      <vt:lpstr>Content Slide</vt:lpstr>
      <vt:lpstr>Divider Slide</vt:lpstr>
      <vt:lpstr>PowerPoint Presentation</vt:lpstr>
      <vt:lpstr>Peds ID Gets Questions / Comments Regarding</vt:lpstr>
      <vt:lpstr>NEC</vt:lpstr>
      <vt:lpstr>NEC</vt:lpstr>
      <vt:lpstr>PowerPoint Presentation</vt:lpstr>
      <vt:lpstr>NEC – Why / Which Antibiotic?</vt:lpstr>
      <vt:lpstr>NEC – Why / Which Antibiotic?</vt:lpstr>
      <vt:lpstr>NEC – Why / Which Antibiotic?</vt:lpstr>
      <vt:lpstr>NEC – Why / Which Antibiotic?</vt:lpstr>
      <vt:lpstr>NEC – Why / Which Antibiotic?</vt:lpstr>
      <vt:lpstr>NEC – Why / Which Antibiotic?</vt:lpstr>
      <vt:lpstr>PowerPoint Presentation</vt:lpstr>
      <vt:lpstr>NEC – Other Centers Guidelines</vt:lpstr>
      <vt:lpstr>NEC – Other Centers Guidelines</vt:lpstr>
      <vt:lpstr>NEC – Other Centers Guidelines</vt:lpstr>
      <vt:lpstr>PowerPoint Presentation</vt:lpstr>
      <vt:lpstr>NEC – Why / Which Antibiotic?</vt:lpstr>
      <vt:lpstr>NEC – Why / Which Antibiotic?</vt:lpstr>
      <vt:lpstr>NEC – Why / Which Antibiotic?</vt:lpstr>
      <vt:lpstr>NEC – Why / Which Antibiotic?</vt:lpstr>
      <vt:lpstr>PowerPoint Presentation</vt:lpstr>
      <vt:lpstr>NEC – Opinion Time </vt:lpstr>
      <vt:lpstr>PowerPoint Presentation</vt:lpstr>
      <vt:lpstr>NEC – Why / Which Antibiotic?</vt:lpstr>
      <vt:lpstr>NEC – Why / Which Antibiotic?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Sean P Fitzwater</dc:creator>
  <cp:lastModifiedBy>Fu-sheng Chou</cp:lastModifiedBy>
  <cp:revision>276</cp:revision>
  <dcterms:created xsi:type="dcterms:W3CDTF">2020-09-03T14:49:03Z</dcterms:created>
  <dcterms:modified xsi:type="dcterms:W3CDTF">2023-11-05T05:56:53Z</dcterms:modified>
</cp:coreProperties>
</file>